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8" r:id="rId29"/>
    <p:sldId id="289" r:id="rId30"/>
    <p:sldId id="287" r:id="rId31"/>
  </p:sldIdLst>
  <p:sldSz cx="9144000" cy="5143500" type="screen16x9"/>
  <p:notesSz cx="6858000" cy="9144000"/>
  <p:embeddedFontLst>
    <p:embeddedFont>
      <p:font typeface="Caveat" panose="020B0604020202020204" charset="0"/>
      <p:regular r:id="rId33"/>
      <p:bold r:id="rId34"/>
    </p:embeddedFont>
    <p:embeddedFont>
      <p:font typeface="Ubuntu Light" panose="020B0604020202020204" charset="0"/>
      <p:regular r:id="rId35"/>
      <p:bold r:id="rId36"/>
      <p:italic r:id="rId37"/>
      <p:boldItalic r:id="rId38"/>
    </p:embeddedFont>
    <p:embeddedFont>
      <p:font typeface="Calibri" panose="020F0502020204030204" pitchFamily="34" charset="0"/>
      <p:regular r:id="rId39"/>
      <p:bold r:id="rId40"/>
      <p:italic r:id="rId41"/>
      <p:boldItalic r:id="rId42"/>
    </p:embeddedFont>
    <p:embeddedFont>
      <p:font typeface="Trebuchet MS" panose="020B0603020202020204" pitchFamily="34" charset="0"/>
      <p:regular r:id="rId43"/>
      <p:bold r:id="rId44"/>
      <p:italic r:id="rId45"/>
      <p:boldItalic r:id="rId46"/>
    </p:embeddedFont>
    <p:embeddedFont>
      <p:font typeface="Consolas" panose="020B0609020204030204" pitchFamily="49" charset="0"/>
      <p:regular r:id="rId47"/>
      <p:bold r:id="rId48"/>
      <p:italic r:id="rId49"/>
      <p:boldItalic r:id="rId50"/>
    </p:embeddedFont>
    <p:embeddedFont>
      <p:font typeface="Helvetica Neue"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A68778F-0180-42D5-84D6-803C47050704}">
  <a:tblStyle styleId="{CA68778F-0180-42D5-84D6-803C4705070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892" autoAdjust="0"/>
  </p:normalViewPr>
  <p:slideViewPr>
    <p:cSldViewPr snapToGrid="0">
      <p:cViewPr varScale="1">
        <p:scale>
          <a:sx n="125" d="100"/>
          <a:sy n="125" d="100"/>
        </p:scale>
        <p:origin x="1194"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s>
</file>

<file path=ppt/media/image1.jpg>
</file>

<file path=ppt/media/image10.png>
</file>

<file path=ppt/media/image11.gif>
</file>

<file path=ppt/media/image12.png>
</file>

<file path=ppt/media/image13.jpg>
</file>

<file path=ppt/media/image14.gi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954058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4141051cd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4141051cd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5034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f046240e6_0_8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6" name="Google Shape;226;g3f046240e6_0_8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Lets re-cap, 2 storage formats and 3 views. This is a logical view of the files stored. We have a ROView which optimizes for query runtime, Realtime view optimizes for data freshness latency. If we were to plot the 2 views along the axis of ingest latency and query execution time, realtime trades off execution time for latency and Read optimized trades off latency for execution time. </a:t>
            </a:r>
            <a:endParaRPr sz="120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sz="120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In addition to these views, we have a log view to support incremental pull workload.</a:t>
            </a: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15440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141051cd9_0_1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g4141051cd9_0_11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To expand on this more… Hudi supports 2 storage types.. </a:t>
            </a:r>
            <a:endParaRPr sz="1200">
              <a:solidFill>
                <a:schemeClr val="dk1"/>
              </a:solidFill>
              <a:latin typeface="Calibri"/>
              <a:ea typeface="Calibri"/>
              <a:cs typeface="Calibri"/>
              <a:sym typeface="Calibri"/>
            </a:endParaRPr>
          </a:p>
          <a:p>
            <a:pPr marL="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Then in terms of how data is read , there are 3 views.. </a:t>
            </a: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a:t>2 storage types and 3 views</a:t>
            </a:r>
            <a:endParaRPr/>
          </a:p>
          <a:p>
            <a:pPr marL="457200" lvl="0" indent="-317500" algn="l" rtl="0">
              <a:spcBef>
                <a:spcPts val="0"/>
              </a:spcBef>
              <a:spcAft>
                <a:spcPts val="0"/>
              </a:spcAft>
              <a:buSzPts val="1400"/>
              <a:buChar char="●"/>
            </a:pPr>
            <a:r>
              <a:rPr lang="en"/>
              <a:t>Copy on Write is the first version of storage</a:t>
            </a:r>
            <a:endParaRPr/>
          </a:p>
          <a:p>
            <a:pPr marL="457200" lvl="0" indent="-317500" algn="l" rtl="0">
              <a:spcBef>
                <a:spcPts val="0"/>
              </a:spcBef>
              <a:spcAft>
                <a:spcPts val="0"/>
              </a:spcAft>
              <a:buSzPts val="1400"/>
              <a:buChar char="●"/>
            </a:pPr>
            <a:r>
              <a:rPr lang="en"/>
              <a:t>Provides 2 views - RO and Incremental View </a:t>
            </a:r>
            <a:endParaRPr/>
          </a:p>
          <a:p>
            <a:pPr marL="457200" lvl="0" indent="-317500" algn="l" rtl="0">
              <a:spcBef>
                <a:spcPts val="0"/>
              </a:spcBef>
              <a:spcAft>
                <a:spcPts val="0"/>
              </a:spcAft>
              <a:buSzPts val="1400"/>
              <a:buChar char="●"/>
            </a:pPr>
            <a:r>
              <a:rPr lang="en"/>
              <a:t>Merge on Read is a strict superset of Copy on Write</a:t>
            </a:r>
            <a:endParaRPr/>
          </a:p>
          <a:p>
            <a:pPr marL="457200" lvl="0" indent="-317500" algn="l" rtl="0">
              <a:spcBef>
                <a:spcPts val="0"/>
              </a:spcBef>
              <a:spcAft>
                <a:spcPts val="0"/>
              </a:spcAft>
              <a:buSzPts val="1400"/>
              <a:buChar char="●"/>
            </a:pPr>
            <a:r>
              <a:rPr lang="en"/>
              <a:t>Provides RealTime view in addition (1 liner - More recent data with cost of merge pushed on to query execution)</a:t>
            </a:r>
            <a:endParaRPr/>
          </a:p>
        </p:txBody>
      </p:sp>
    </p:spTree>
    <p:extLst>
      <p:ext uri="{BB962C8B-B14F-4D97-AF65-F5344CB8AC3E}">
        <p14:creationId xmlns:p14="http://schemas.microsoft.com/office/powerpoint/2010/main" val="29504111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f046240e6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g3f046240e6_0_6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200">
                <a:solidFill>
                  <a:schemeClr val="dk1"/>
                </a:solidFill>
                <a:latin typeface="Calibri"/>
                <a:ea typeface="Calibri"/>
                <a:cs typeface="Calibri"/>
                <a:sym typeface="Calibri"/>
              </a:rPr>
              <a:t>Let’s take a deep dive into Copy On Write.</a:t>
            </a:r>
            <a:endParaRPr/>
          </a:p>
        </p:txBody>
      </p:sp>
    </p:spTree>
    <p:extLst>
      <p:ext uri="{BB962C8B-B14F-4D97-AF65-F5344CB8AC3E}">
        <p14:creationId xmlns:p14="http://schemas.microsoft.com/office/powerpoint/2010/main" val="3442025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0b6633ca0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0b6633ca0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imagine a HUDI managed dataset. A batch of data is attempted to be ingested into the data lake. HUDI maintains something called the “commit timeline” to keep track of operations/changes happening on a HUDI managed dataset. It marks a “inflight” file on the commit timeline marking that an operation has begun. HUDI writes out 2 parquet files after which the “inflight” file is marked as done, this atomically makes this new data written to the HUDI managed dataset to be available for querying. As we mentioned the RO view optimizes for query performance and gives you the base raw columnar performance of parquet without adding any additional cost. </a:t>
            </a:r>
            <a:endParaRPr dirty="0"/>
          </a:p>
          <a:p>
            <a:pPr marL="0" lvl="0" indent="0" algn="l" rtl="0">
              <a:spcBef>
                <a:spcPts val="0"/>
              </a:spcBef>
              <a:spcAft>
                <a:spcPts val="0"/>
              </a:spcAft>
              <a:buNone/>
            </a:pPr>
            <a:r>
              <a:rPr lang="en" dirty="0"/>
              <a:t>Now, let’s say another batch of updates need to be applied to this dataset. HUDI marks an “inflight” file on the commit timeline and begins to merge these updates and re-write parquet File 1. At this point, since the commit is still inflight, users do not see any of these updates being written (this is what we refer to as “snapshot isolation”). Finally, once the commit is atomically published, the new merged parquet file at version C2 is available to be queried.</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COW is a real workhorse and has been running in production at Uber for &gt; 2 years. Most of our datasets are on COW storage type.</a:t>
            </a:r>
            <a:endParaRPr dirty="0"/>
          </a:p>
        </p:txBody>
      </p:sp>
    </p:spTree>
    <p:extLst>
      <p:ext uri="{BB962C8B-B14F-4D97-AF65-F5344CB8AC3E}">
        <p14:creationId xmlns:p14="http://schemas.microsoft.com/office/powerpoint/2010/main" val="19876526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40b6633ca0_5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40b6633ca0_5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So to summarize out problem summary : </a:t>
            </a:r>
            <a:endParaRPr sz="1200" dirty="0"/>
          </a:p>
          <a:p>
            <a:pPr marL="0" lvl="0" indent="0" algn="l" rtl="0">
              <a:spcBef>
                <a:spcPts val="1600"/>
              </a:spcBef>
              <a:spcAft>
                <a:spcPts val="0"/>
              </a:spcAft>
              <a:buNone/>
            </a:pPr>
            <a:r>
              <a:rPr lang="en" sz="1200" dirty="0"/>
              <a:t>In COW, too many updates (especially unorganized across partitions/files) significantly affects ingestion latency (due to the job taking a longer time to run and can’t catch up with incoming traffic) </a:t>
            </a:r>
            <a:endParaRPr sz="1200" dirty="0"/>
          </a:p>
          <a:p>
            <a:pPr marL="0" lvl="0" indent="0" algn="l" rtl="0">
              <a:spcBef>
                <a:spcPts val="1600"/>
              </a:spcBef>
              <a:spcAft>
                <a:spcPts val="0"/>
              </a:spcAft>
              <a:buNone/>
            </a:pPr>
            <a:r>
              <a:rPr lang="en" sz="1200" dirty="0"/>
              <a:t>It also affects HDFS (48 versions of the same files + excessive amount of IO) by causing huge write amplifications.</a:t>
            </a:r>
            <a:endParaRPr sz="1200" dirty="0"/>
          </a:p>
          <a:p>
            <a:pPr marL="0" lvl="0" indent="0" algn="l" rtl="0">
              <a:spcBef>
                <a:spcPts val="1600"/>
              </a:spcBef>
              <a:spcAft>
                <a:spcPts val="0"/>
              </a:spcAft>
              <a:buNone/>
            </a:pPr>
            <a:r>
              <a:rPr lang="en" sz="1200" dirty="0"/>
              <a:t>Merging of updates and rewriting of parquet files in place leads to a limit on how fresh can our data be - since it takes time to finish such a job =&gt; </a:t>
            </a:r>
            <a:r>
              <a:rPr lang="en" sz="1200" b="1" dirty="0"/>
              <a:t>(time taken to rewrite a parquet file * number of parquet files) / (parallelism)</a:t>
            </a:r>
            <a:endParaRPr sz="1200" b="1" dirty="0"/>
          </a:p>
          <a:p>
            <a:pPr marL="0" lvl="0" indent="0" algn="l" rtl="0">
              <a:spcBef>
                <a:spcPts val="1600"/>
              </a:spcBef>
              <a:spcAft>
                <a:spcPts val="0"/>
              </a:spcAft>
              <a:buClr>
                <a:schemeClr val="dk1"/>
              </a:buClr>
              <a:buSzPts val="1100"/>
              <a:buFont typeface="Arial"/>
              <a:buNone/>
            </a:pPr>
            <a:r>
              <a:rPr lang="en" sz="1200" dirty="0"/>
              <a:t>In COW, we can’t really have large parquet files because of the requirement to frequently copy the entire even when even a single updates arrives. This leads to us choosing to write smaller than intended files sizes. </a:t>
            </a:r>
            <a:endParaRPr sz="1200" dirty="0"/>
          </a:p>
          <a:p>
            <a:pPr marL="0" lvl="0" indent="0" algn="l" rtl="0">
              <a:spcBef>
                <a:spcPts val="1600"/>
              </a:spcBef>
              <a:spcAft>
                <a:spcPts val="0"/>
              </a:spcAft>
              <a:buClr>
                <a:schemeClr val="dk1"/>
              </a:buClr>
              <a:buSzPts val="1100"/>
              <a:buFont typeface="Arial"/>
              <a:buNone/>
            </a:pPr>
            <a:r>
              <a:rPr lang="en" sz="1200" dirty="0"/>
              <a:t>MergeOnRead groups all such updates into a single file and then creates a new version at a later instant, thus making this feasible</a:t>
            </a:r>
            <a:endParaRPr sz="1200" dirty="0"/>
          </a:p>
          <a:p>
            <a:pPr marL="0" lvl="0" indent="0" algn="l" rtl="0">
              <a:spcBef>
                <a:spcPts val="1600"/>
              </a:spcBef>
              <a:spcAft>
                <a:spcPts val="0"/>
              </a:spcAft>
              <a:buClr>
                <a:schemeClr val="dk1"/>
              </a:buClr>
              <a:buSzPts val="1100"/>
              <a:buFont typeface="Arial"/>
              <a:buNone/>
            </a:pPr>
            <a:endParaRPr sz="1200" dirty="0"/>
          </a:p>
          <a:p>
            <a:pPr marL="0" lvl="0" indent="0" algn="l" rtl="0">
              <a:spcBef>
                <a:spcPts val="1600"/>
              </a:spcBef>
              <a:spcAft>
                <a:spcPts val="0"/>
              </a:spcAft>
              <a:buNone/>
            </a:pPr>
            <a:r>
              <a:rPr lang="en" sz="1000" dirty="0">
                <a:solidFill>
                  <a:srgbClr val="333333"/>
                </a:solidFill>
                <a:highlight>
                  <a:srgbClr val="FFFFFF"/>
                </a:highlight>
              </a:rPr>
              <a:t>May also want to call out "Smaller file sizes" too since the cost of large files are way too high in case of an update-heavy table.</a:t>
            </a:r>
            <a:endParaRPr dirty="0"/>
          </a:p>
        </p:txBody>
      </p:sp>
    </p:spTree>
    <p:extLst>
      <p:ext uri="{BB962C8B-B14F-4D97-AF65-F5344CB8AC3E}">
        <p14:creationId xmlns:p14="http://schemas.microsoft.com/office/powerpoint/2010/main" val="3218763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40b6633ca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40b6633ca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find a solution, right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Instead of merging updates in flight and rewriting parquet files, let’s append updates to a delta file. This can help us lower ingestion latency and achieve better freshness.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Appending updates to a delta file in turn leads to deferring the merge of these updates temporarily to the reader. This means we need to build smarter and more intelligent readers.</a:t>
            </a:r>
            <a:endParaRPr dirty="0"/>
          </a:p>
        </p:txBody>
      </p:sp>
    </p:spTree>
    <p:extLst>
      <p:ext uri="{BB962C8B-B14F-4D97-AF65-F5344CB8AC3E}">
        <p14:creationId xmlns:p14="http://schemas.microsoft.com/office/powerpoint/2010/main" val="205040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3f046240e6_0_1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2" name="Google Shape;742;g3f046240e6_0_10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libri"/>
                <a:ea typeface="Calibri"/>
                <a:cs typeface="Calibri"/>
                <a:sym typeface="Calibri"/>
              </a:rPr>
              <a:t>This is where we want to introduce Merge On Read. Let’s dive into how this works. </a:t>
            </a:r>
            <a:endParaRPr/>
          </a:p>
        </p:txBody>
      </p:sp>
    </p:spTree>
    <p:extLst>
      <p:ext uri="{BB962C8B-B14F-4D97-AF65-F5344CB8AC3E}">
        <p14:creationId xmlns:p14="http://schemas.microsoft.com/office/powerpoint/2010/main" val="1789945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40b6633ca0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40b6633ca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smtClean="0">
                <a:solidFill>
                  <a:schemeClr val="dk1"/>
                </a:solidFill>
              </a:rPr>
              <a:t>Let’s again imagine a HUDI managed dataset. A batch of data is attempted to be ingested into the data lake. HUDI marks a “inflight” file on the commit timeline marking that an operation has begun. HUDI writes out 2 parquet files after which the “inflight” file is marked as done, this atomically makes this new data written to the HUDI managed dataset to be available for querying. As we mentioned the RO view optimizes for query performance and gives you the base raw columnar performance of parquet without adding any additional cost. This is just what you get from COW.</a:t>
            </a:r>
            <a:endParaRPr dirty="0" smtClean="0">
              <a:solidFill>
                <a:schemeClr val="dk1"/>
              </a:solidFill>
            </a:endParaRPr>
          </a:p>
          <a:p>
            <a:pPr marL="0" lvl="0" indent="0" algn="l" rtl="0">
              <a:spcBef>
                <a:spcPts val="0"/>
              </a:spcBef>
              <a:spcAft>
                <a:spcPts val="0"/>
              </a:spcAft>
              <a:buClr>
                <a:schemeClr val="dk1"/>
              </a:buClr>
              <a:buSzPts val="1100"/>
              <a:buFont typeface="Arial"/>
              <a:buNone/>
            </a:pPr>
            <a:r>
              <a:rPr lang="en" dirty="0" smtClean="0">
                <a:solidFill>
                  <a:schemeClr val="dk1"/>
                </a:solidFill>
              </a:rPr>
              <a:t>Now, a second batch of updates needs to be applied. Instead of merging and rewriting a new parquet file (as in COW) these updates are written out to a delta file associated with the base parquet file. RO view continues to query the parquet files (but provides stale data) whereas the RealTime View merges the data from parquet and the updates in the delta file to provide a view of the latest data. As you can note, MOR has a trade off, higher query execution times vs lower ingestion latency. </a:t>
            </a:r>
            <a:endParaRPr dirty="0" smtClean="0">
              <a:solidFill>
                <a:schemeClr val="dk1"/>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9279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40b6633ca0_3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6" name="Google Shape;876;g40b6633ca0_3_3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To recap : Hudi supports 2 kinds of views - Read-Optimized and Realtime views</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Read-Optimized are supported on both types of Hudi tables - Copy-On-Write and MERGE_ON_READ</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&lt;CLICK&gt;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With the Read Optimized view on Copy On Write table, Readers will see native parquet read performance</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but the data ingestion step would be slow as Writer needs to merge all the updates and create columnar files</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With the Read Optimized view on MERGE_ON_READ tables, Readers will still see native parquet read performance</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but they would not be seeing latest committed changes to the dataset as ingestion step would merely append</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un-merged data to log-files.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&lt;CLICK&gt;</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Realtime readers are supported in MERGE_ON_READ tables. Here, the reader requires to see most recent committed data.</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Hudi layer here will do on-the fly merge of log records for readers.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Realtime readers take a hit on query speed for retrieving more recent data.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In order to bound the query latency, Hudi supports periodically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&lt;CLICK&gt;</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compacting the log-files and creating a newer version of columnar files so that readers can eventually get </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200" dirty="0">
                <a:solidFill>
                  <a:schemeClr val="dk1"/>
                </a:solidFill>
                <a:latin typeface="Calibri"/>
                <a:ea typeface="Calibri"/>
                <a:cs typeface="Calibri"/>
                <a:sym typeface="Calibri"/>
              </a:rPr>
              <a:t>peak performance without trading off data completeness.</a:t>
            </a: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200"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sz="12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6580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3f046240e6_0_1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5" name="Google Shape;895;g3f046240e6_0_15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sz="1600" dirty="0">
                <a:latin typeface="Calibri"/>
                <a:ea typeface="Calibri"/>
                <a:cs typeface="Calibri"/>
                <a:sym typeface="Calibri"/>
              </a:rPr>
              <a:t>So, Why do we run compaction asynchronously ?</a:t>
            </a: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600" dirty="0">
                <a:latin typeface="Calibri"/>
                <a:ea typeface="Calibri"/>
                <a:cs typeface="Calibri"/>
                <a:sym typeface="Calibri"/>
              </a:rPr>
              <a:t>&lt;CLICK&gt;</a:t>
            </a: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600" dirty="0">
                <a:latin typeface="Calibri"/>
                <a:ea typeface="Calibri"/>
                <a:cs typeface="Calibri"/>
                <a:sym typeface="Calibri"/>
              </a:rPr>
              <a:t>We implemented MERGE_ON_READ to improve data ingestion speed. We wanted newer data to be ingested as fast as possible.</a:t>
            </a: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600" dirty="0">
                <a:latin typeface="Calibri"/>
                <a:ea typeface="Calibri"/>
                <a:cs typeface="Calibri"/>
                <a:sym typeface="Calibri"/>
              </a:rPr>
              <a:t>&lt;CLICK&gt;</a:t>
            </a:r>
            <a:endParaRPr sz="1600" dirty="0">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r>
              <a:rPr lang="en" sz="1600" dirty="0">
                <a:latin typeface="Calibri"/>
                <a:ea typeface="Calibri"/>
                <a:cs typeface="Calibri"/>
                <a:sym typeface="Calibri"/>
              </a:rPr>
              <a:t>Merging updates and creating columnar files are the major time-consuming portions of Hudi data ingestion. </a:t>
            </a:r>
            <a:endParaRPr sz="1600" dirty="0">
              <a:latin typeface="Calibri"/>
              <a:ea typeface="Calibri"/>
              <a:cs typeface="Calibri"/>
              <a:sym typeface="Calibri"/>
            </a:endParaRPr>
          </a:p>
          <a:p>
            <a:pPr marL="0" marR="0" lvl="0" indent="0" algn="l" rtl="0">
              <a:spcBef>
                <a:spcPts val="0"/>
              </a:spcBef>
              <a:spcAft>
                <a:spcPts val="0"/>
              </a:spcAft>
              <a:buClr>
                <a:schemeClr val="dk1"/>
              </a:buClr>
              <a:buFont typeface="Calibri"/>
              <a:buNone/>
            </a:pPr>
            <a:r>
              <a:rPr lang="en" sz="1600" dirty="0">
                <a:latin typeface="Calibri"/>
                <a:ea typeface="Calibri"/>
                <a:cs typeface="Calibri"/>
                <a:sym typeface="Calibri"/>
              </a:rPr>
              <a:t>So we implemented the compaction step which performs these operations to be run concurrently with data ingestion </a:t>
            </a:r>
            <a:endParaRPr sz="1600" dirty="0">
              <a:latin typeface="Calibri"/>
              <a:ea typeface="Calibri"/>
              <a:cs typeface="Calibri"/>
              <a:sym typeface="Calibri"/>
            </a:endParaRPr>
          </a:p>
        </p:txBody>
      </p:sp>
    </p:spTree>
    <p:extLst>
      <p:ext uri="{BB962C8B-B14F-4D97-AF65-F5344CB8AC3E}">
        <p14:creationId xmlns:p14="http://schemas.microsoft.com/office/powerpoint/2010/main" val="4136534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40ba48b8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0ba48b8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70030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40b6633ca0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40b6633ca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Lets see how hudi manages compaction while ensuring snapshot isolation to readers.</a:t>
            </a:r>
            <a:endParaRPr/>
          </a:p>
          <a:p>
            <a:pPr marL="0" lvl="0" indent="0" algn="l" rtl="0">
              <a:spcBef>
                <a:spcPts val="0"/>
              </a:spcBef>
              <a:spcAft>
                <a:spcPts val="0"/>
              </a:spcAft>
              <a:buClr>
                <a:schemeClr val="dk1"/>
              </a:buClr>
              <a:buSzPts val="1100"/>
              <a:buFont typeface="Arial"/>
              <a:buNone/>
            </a:pPr>
            <a:r>
              <a:rPr lang="en"/>
              <a:t>This is the same illustration we saw in the previous slides.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There were 2 batches of data ingested by Hudi. Commit C1 brought in batch1 with rows having keys (key1, key2).</a:t>
            </a:r>
            <a:endParaRPr/>
          </a:p>
          <a:p>
            <a:pPr marL="0" lvl="0" indent="0" algn="l" rtl="0">
              <a:spcBef>
                <a:spcPts val="0"/>
              </a:spcBef>
              <a:spcAft>
                <a:spcPts val="0"/>
              </a:spcAft>
              <a:buClr>
                <a:schemeClr val="dk1"/>
              </a:buClr>
              <a:buSzPts val="1100"/>
              <a:buFont typeface="Arial"/>
              <a:buNone/>
            </a:pPr>
            <a:r>
              <a:rPr lang="en"/>
              <a:t>Commit C2 brought in batch 2 with same keys updated. At the file-system level, there is a single logical files.</a:t>
            </a:r>
            <a:endParaRPr/>
          </a:p>
          <a:p>
            <a:pPr marL="0" lvl="0" indent="0" algn="l" rtl="0">
              <a:spcBef>
                <a:spcPts val="0"/>
              </a:spcBef>
              <a:spcAft>
                <a:spcPts val="0"/>
              </a:spcAft>
              <a:buClr>
                <a:schemeClr val="dk1"/>
              </a:buClr>
              <a:buSzPts val="1100"/>
              <a:buFont typeface="Arial"/>
              <a:buNone/>
            </a:pPr>
            <a:r>
              <a:rPr lang="en"/>
              <a:t>Commit C1 created the parquet version of the file with keys key1 and key3. </a:t>
            </a:r>
            <a:endParaRPr/>
          </a:p>
          <a:p>
            <a:pPr marL="0" lvl="0" indent="0" algn="l" rtl="0">
              <a:spcBef>
                <a:spcPts val="0"/>
              </a:spcBef>
              <a:spcAft>
                <a:spcPts val="0"/>
              </a:spcAft>
              <a:buClr>
                <a:schemeClr val="dk1"/>
              </a:buClr>
              <a:buSzPts val="1100"/>
              <a:buFont typeface="Arial"/>
              <a:buNone/>
            </a:pPr>
            <a:r>
              <a:rPr lang="en"/>
              <a:t>Commit C2 just appended batch2 data to a separate log file. Both the batches have been committed.</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Read Client using ReadOptimized View will read only the data in Parquet file </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whereas Realtime readers will have Hudi perform on-the-fly merge of both columnar and log files.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In-order to merge these files, Compactor reserves a compaction commit and marks it pending. This creates</a:t>
            </a:r>
            <a:endParaRPr/>
          </a:p>
          <a:p>
            <a:pPr marL="0" lvl="0" indent="0" algn="l" rtl="0">
              <a:spcBef>
                <a:spcPts val="0"/>
              </a:spcBef>
              <a:spcAft>
                <a:spcPts val="0"/>
              </a:spcAft>
              <a:buClr>
                <a:schemeClr val="dk1"/>
              </a:buClr>
              <a:buSzPts val="1100"/>
              <a:buFont typeface="Arial"/>
              <a:buNone/>
            </a:pPr>
            <a:r>
              <a:rPr lang="en"/>
              <a:t>a newer phantom version of the file.</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Lets say, there is another batch brought in by Hudi which has an updated copy for key1. Hudi understands</a:t>
            </a:r>
            <a:endParaRPr/>
          </a:p>
          <a:p>
            <a:pPr marL="0" lvl="0" indent="0" algn="l" rtl="0">
              <a:spcBef>
                <a:spcPts val="0"/>
              </a:spcBef>
              <a:spcAft>
                <a:spcPts val="0"/>
              </a:spcAft>
              <a:buClr>
                <a:schemeClr val="dk1"/>
              </a:buClr>
              <a:buSzPts val="1100"/>
              <a:buFont typeface="Arial"/>
              <a:buNone/>
            </a:pPr>
            <a:r>
              <a:rPr lang="en"/>
              <a:t>the state of pending compaction and creates a newer version of log file without touching the version before compaction. </a:t>
            </a:r>
            <a:endParaRPr/>
          </a:p>
          <a:p>
            <a:pPr marL="0" lvl="0" indent="0" algn="l" rtl="0">
              <a:spcBef>
                <a:spcPts val="0"/>
              </a:spcBef>
              <a:spcAft>
                <a:spcPts val="0"/>
              </a:spcAft>
              <a:buClr>
                <a:schemeClr val="dk1"/>
              </a:buClr>
              <a:buSzPts val="1100"/>
              <a:buFont typeface="Arial"/>
              <a:buNone/>
            </a:pPr>
            <a:r>
              <a:rPr lang="en"/>
              <a:t>This new batch "C4" is committed.</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Again, Read Client using ReadOptimized View will read only the data in Parquet file. SO they are seeing stale version</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whereas Realtime readers will have Hudi perform on-the-fly merge of both columnar and log files including the one created after we marked pending compaction.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Now, Compaction runs and creates a snapshot version of C1 and C2 in columnar format. </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 Read Client using ReadOptimized View will read from newer parquet file thereby seeing fresher dataset</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Realtime readers will not only see data from the new parquet file but also from the latest committed batch.</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582013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g3f046240e6_0_1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4" name="Google Shape;1054;g3f046240e6_0_14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
                <a:latin typeface="Calibri"/>
                <a:ea typeface="Calibri"/>
                <a:cs typeface="Calibri"/>
                <a:sym typeface="Calibri"/>
              </a:rPr>
              <a:t>A Hudi commit provides atomic ingestion of a batch of data. Query engines either see all the data in the batch or none of it. Hudi only supports singe writer - multiple consumer pattern. Running queries run on older versions of the data file, ingest happens concurrently to query execution.</a:t>
            </a:r>
            <a:endParaRPr>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a:latin typeface="Calibri"/>
              <a:ea typeface="Calibri"/>
              <a:cs typeface="Calibri"/>
              <a:sym typeface="Calibri"/>
            </a:endParaRPr>
          </a:p>
        </p:txBody>
      </p:sp>
    </p:spTree>
    <p:extLst>
      <p:ext uri="{BB962C8B-B14F-4D97-AF65-F5344CB8AC3E}">
        <p14:creationId xmlns:p14="http://schemas.microsoft.com/office/powerpoint/2010/main" val="2571679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3f046240e6_0_1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0" name="Google Shape;1060;g3f046240e6_0_15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a:latin typeface="Calibri"/>
              <a:ea typeface="Calibri"/>
              <a:cs typeface="Calibri"/>
              <a:sym typeface="Calibri"/>
            </a:endParaRPr>
          </a:p>
        </p:txBody>
      </p:sp>
    </p:spTree>
    <p:extLst>
      <p:ext uri="{BB962C8B-B14F-4D97-AF65-F5344CB8AC3E}">
        <p14:creationId xmlns:p14="http://schemas.microsoft.com/office/powerpoint/2010/main" val="22028459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40b6633ca0_6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40b6633ca0_6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Uber's DataLake consist of data coming from variety of upstream sources. </a:t>
            </a:r>
            <a:endParaRPr/>
          </a:p>
          <a:p>
            <a:pPr marL="0" lvl="0" indent="0" algn="l" rtl="0">
              <a:spcBef>
                <a:spcPts val="0"/>
              </a:spcBef>
              <a:spcAft>
                <a:spcPts val="0"/>
              </a:spcAft>
              <a:buClr>
                <a:schemeClr val="dk1"/>
              </a:buClr>
              <a:buSzPts val="1100"/>
              <a:buFont typeface="Arial"/>
              <a:buNone/>
            </a:pPr>
            <a:r>
              <a:rPr lang="en"/>
              <a:t>&lt;CLICK&gt; &lt;CLICK&gt;</a:t>
            </a:r>
            <a:endParaRPr/>
          </a:p>
          <a:p>
            <a:pPr marL="0" lvl="0" indent="0" algn="l" rtl="0">
              <a:spcBef>
                <a:spcPts val="0"/>
              </a:spcBef>
              <a:spcAft>
                <a:spcPts val="0"/>
              </a:spcAft>
              <a:buClr>
                <a:schemeClr val="dk1"/>
              </a:buClr>
              <a:buSzPts val="1100"/>
              <a:buFont typeface="Arial"/>
              <a:buNone/>
            </a:pPr>
            <a:r>
              <a:rPr lang="en"/>
              <a:t>Uber's battle-tested data ingestion framework named Marmaray which was described in an earlier</a:t>
            </a:r>
            <a:endParaRPr/>
          </a:p>
          <a:p>
            <a:pPr marL="0" lvl="0" indent="0" algn="l" rtl="0">
              <a:spcBef>
                <a:spcPts val="0"/>
              </a:spcBef>
              <a:spcAft>
                <a:spcPts val="0"/>
              </a:spcAft>
              <a:buClr>
                <a:schemeClr val="dk1"/>
              </a:buClr>
              <a:buSzPts val="1100"/>
              <a:buFont typeface="Arial"/>
              <a:buNone/>
            </a:pPr>
            <a:r>
              <a:rPr lang="en"/>
              <a:t>talk ensures quality schematized data is ingested as raw data into Uber's data lake using </a:t>
            </a:r>
            <a:endParaRPr/>
          </a:p>
          <a:p>
            <a:pPr marL="0" lvl="0" indent="0" algn="l" rtl="0">
              <a:spcBef>
                <a:spcPts val="0"/>
              </a:spcBef>
              <a:spcAft>
                <a:spcPts val="0"/>
              </a:spcAft>
              <a:buClr>
                <a:schemeClr val="dk1"/>
              </a:buClr>
              <a:buSzPts val="1100"/>
              <a:buFont typeface="Arial"/>
              <a:buNone/>
            </a:pPr>
            <a:r>
              <a:rPr lang="en"/>
              <a:t>&lt;CLICK&gt;</a:t>
            </a:r>
            <a:endParaRPr/>
          </a:p>
          <a:p>
            <a:pPr marL="0" lvl="0" indent="0" algn="l" rtl="0">
              <a:spcBef>
                <a:spcPts val="0"/>
              </a:spcBef>
              <a:spcAft>
                <a:spcPts val="0"/>
              </a:spcAft>
              <a:buClr>
                <a:schemeClr val="dk1"/>
              </a:buClr>
              <a:buSzPts val="1100"/>
              <a:buFont typeface="Arial"/>
              <a:buNone/>
            </a:pPr>
            <a:r>
              <a:rPr lang="en"/>
              <a:t>Hudi File Format.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Uber's ingestion Platform ingests 100's of TB of data spanning 1000s of datasets.</a:t>
            </a:r>
            <a:endParaRPr/>
          </a:p>
          <a:p>
            <a:pPr marL="0" lvl="0" indent="0" algn="l" rtl="0">
              <a:spcBef>
                <a:spcPts val="0"/>
              </a:spcBef>
              <a:spcAft>
                <a:spcPts val="0"/>
              </a:spcAft>
              <a:buNone/>
            </a:pPr>
            <a:r>
              <a:rPr lang="en"/>
              <a:t>10's of petabytes of data is stored in Hudi format.</a:t>
            </a:r>
            <a:endParaRPr/>
          </a:p>
          <a:p>
            <a:pPr marL="0" lvl="0" indent="0" algn="l" rtl="0">
              <a:spcBef>
                <a:spcPts val="0"/>
              </a:spcBef>
              <a:spcAft>
                <a:spcPts val="0"/>
              </a:spcAft>
              <a:buNone/>
            </a:pPr>
            <a:endParaRPr/>
          </a:p>
          <a:p>
            <a:pPr marL="0" lvl="0" indent="0" algn="l" rtl="0">
              <a:spcBef>
                <a:spcPts val="0"/>
              </a:spcBef>
              <a:spcAft>
                <a:spcPts val="0"/>
              </a:spcAft>
              <a:buNone/>
            </a:pP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
              <a:t>Completion of the Hadoop Ecosystem of tools at Uber and original vision of the Data Processing Platform</a:t>
            </a:r>
            <a:endParaRPr/>
          </a:p>
          <a:p>
            <a:pPr marL="457200" lvl="0" indent="-298450" algn="l" rtl="0">
              <a:spcBef>
                <a:spcPts val="0"/>
              </a:spcBef>
              <a:spcAft>
                <a:spcPts val="0"/>
              </a:spcAft>
              <a:buSzPts val="1100"/>
              <a:buChar char="-"/>
            </a:pPr>
            <a:r>
              <a:rPr lang="en"/>
              <a:t>Heatpipe/Watchtower produce quality schematized data</a:t>
            </a:r>
            <a:endParaRPr/>
          </a:p>
          <a:p>
            <a:pPr marL="457200" lvl="0" indent="-298450" algn="l" rtl="0">
              <a:spcBef>
                <a:spcPts val="0"/>
              </a:spcBef>
              <a:spcAft>
                <a:spcPts val="0"/>
              </a:spcAft>
              <a:buSzPts val="1100"/>
              <a:buChar char="-"/>
            </a:pPr>
            <a:r>
              <a:rPr lang="en"/>
              <a:t>Ingest the data via Hoover </a:t>
            </a:r>
            <a:endParaRPr/>
          </a:p>
          <a:p>
            <a:pPr marL="457200" lvl="0" indent="-298450" algn="l" rtl="0">
              <a:spcBef>
                <a:spcPts val="0"/>
              </a:spcBef>
              <a:spcAft>
                <a:spcPts val="0"/>
              </a:spcAft>
              <a:buSzPts val="1100"/>
              <a:buChar char="-"/>
            </a:pPr>
            <a:r>
              <a:rPr lang="en"/>
              <a:t>Orchestrate jobs via Piper to run analytics and generate derived datasets, or build models using Michelangelo</a:t>
            </a:r>
            <a:endParaRPr/>
          </a:p>
          <a:p>
            <a:pPr marL="457200" lvl="0" indent="-298450" algn="l" rtl="0">
              <a:spcBef>
                <a:spcPts val="0"/>
              </a:spcBef>
              <a:spcAft>
                <a:spcPts val="0"/>
              </a:spcAft>
              <a:buSzPts val="1100"/>
              <a:buChar char="-"/>
            </a:pPr>
            <a:r>
              <a:rPr lang="en"/>
              <a:t>Disperse the data using Marmaray to stores with low latency semantics</a:t>
            </a:r>
            <a:endParaRPr/>
          </a:p>
          <a:p>
            <a:pPr marL="457200" lvl="0" indent="-298450" algn="l" rtl="0">
              <a:spcBef>
                <a:spcPts val="0"/>
              </a:spcBef>
              <a:spcAft>
                <a:spcPts val="0"/>
              </a:spcAft>
              <a:buSzPts val="1100"/>
              <a:buChar char="-"/>
            </a:pPr>
            <a:endParaRPr/>
          </a:p>
          <a:p>
            <a:pPr marL="0" lvl="0" indent="0" algn="l" rtl="0">
              <a:spcBef>
                <a:spcPts val="0"/>
              </a:spcBef>
              <a:spcAft>
                <a:spcPts val="0"/>
              </a:spcAft>
              <a:buNone/>
            </a:pPr>
            <a:r>
              <a:rPr lang="en"/>
              <a:t>What sets it apart</a:t>
            </a:r>
            <a:endParaRPr/>
          </a:p>
          <a:p>
            <a:pPr marL="457200" lvl="0" indent="-298450" algn="l" rtl="0">
              <a:spcBef>
                <a:spcPts val="0"/>
              </a:spcBef>
              <a:spcAft>
                <a:spcPts val="0"/>
              </a:spcAft>
              <a:buSzPts val="1100"/>
              <a:buChar char="-"/>
            </a:pPr>
            <a:r>
              <a:rPr lang="en"/>
              <a:t>Generic ingestion framework </a:t>
            </a:r>
            <a:endParaRPr/>
          </a:p>
          <a:p>
            <a:pPr marL="457200" lvl="0" indent="-298450" algn="l" rtl="0">
              <a:spcBef>
                <a:spcPts val="0"/>
              </a:spcBef>
              <a:spcAft>
                <a:spcPts val="0"/>
              </a:spcAft>
              <a:buSzPts val="1100"/>
              <a:buChar char="-"/>
            </a:pPr>
            <a:r>
              <a:rPr lang="en"/>
              <a:t>Not tightly coupled to any source or sink</a:t>
            </a:r>
            <a:endParaRPr/>
          </a:p>
          <a:p>
            <a:pPr marL="457200" lvl="0" indent="-298450" algn="l" rtl="0">
              <a:spcBef>
                <a:spcPts val="0"/>
              </a:spcBef>
              <a:spcAft>
                <a:spcPts val="0"/>
              </a:spcAft>
              <a:buSzPts val="1100"/>
              <a:buChar char="-"/>
            </a:pPr>
            <a:endParaRPr/>
          </a:p>
          <a:p>
            <a:pPr marL="0" lvl="0" indent="0" algn="l" rtl="0">
              <a:spcBef>
                <a:spcPts val="0"/>
              </a:spcBef>
              <a:spcAft>
                <a:spcPts val="0"/>
              </a:spcAft>
              <a:buNone/>
            </a:pPr>
            <a:r>
              <a:rPr lang="en"/>
              <a:t>Shouldn’t be coupled to a specific source or a specific sink (product teams focus on this)</a:t>
            </a:r>
            <a:endParaRPr/>
          </a:p>
        </p:txBody>
      </p:sp>
    </p:spTree>
    <p:extLst>
      <p:ext uri="{BB962C8B-B14F-4D97-AF65-F5344CB8AC3E}">
        <p14:creationId xmlns:p14="http://schemas.microsoft.com/office/powerpoint/2010/main" val="42294858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40b6633ca0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40b6633ca0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000" dirty="0"/>
              <a:t>At Uber, we store most of our analytical data on HDFS. HDFS is a well tested large scale distributed file systems with durability guarantees and also have rich ecosystem of libraries and expertise. </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&lt;CLICK&gt;</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When operating at scale, HDFS namenode service do </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have limitations in their small file handling and directory listing implementations. </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&lt;CLICK&gt;</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Hudi is designed and implemented with this limitations into consideration. Hudi tracks file level aggregate stats and ensures newer records are assigned to smaller sized files allowing them to organically grow and keeping the number of small files in check. This helps reduce namenode overhead.</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&lt;CLICK&gt;</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By keeping the number of files per directory check, listStatus calls also work better.</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&lt;CLICK&gt;</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Hudi with Merge On Read ensures updates and inserts are efficiently written without much write amplification.</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It also provides efficiently pulling incremental changes that got applied to a dataset. These features directly</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help reduce disk I/O being used at HDFS to operate data ingestion and read.</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a:t>
            </a:r>
            <a:endParaRPr sz="1000" dirty="0"/>
          </a:p>
          <a:p>
            <a:pPr marL="0" lvl="0" indent="0" algn="l" rtl="0">
              <a:lnSpc>
                <a:spcPct val="90000"/>
              </a:lnSpc>
              <a:spcBef>
                <a:spcPts val="1600"/>
              </a:spcBef>
              <a:spcAft>
                <a:spcPts val="0"/>
              </a:spcAft>
              <a:buClr>
                <a:schemeClr val="dk1"/>
              </a:buClr>
              <a:buSzPts val="1100"/>
              <a:buFont typeface="Arial"/>
              <a:buNone/>
            </a:pPr>
            <a:endParaRPr sz="1000" dirty="0"/>
          </a:p>
          <a:p>
            <a:pPr marL="0" lvl="0" indent="0" algn="l" rtl="0">
              <a:lnSpc>
                <a:spcPct val="90000"/>
              </a:lnSpc>
              <a:spcBef>
                <a:spcPts val="1600"/>
              </a:spcBef>
              <a:spcAft>
                <a:spcPts val="0"/>
              </a:spcAft>
              <a:buClr>
                <a:schemeClr val="dk1"/>
              </a:buClr>
              <a:buSzPts val="1100"/>
              <a:buFont typeface="Arial"/>
              <a:buNone/>
            </a:pPr>
            <a:r>
              <a:rPr lang="en" sz="1000" dirty="0"/>
              <a:t>Original Notes:</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At Uber, we store most of our analytical data on HDFS. HDFS is a well tested large scale distributed file systems that provides many guarantees such as : </a:t>
            </a:r>
            <a:endParaRPr sz="1000" dirty="0"/>
          </a:p>
          <a:p>
            <a:pPr marL="457200" lvl="0" indent="-292100" algn="l" rtl="0">
              <a:lnSpc>
                <a:spcPct val="90000"/>
              </a:lnSpc>
              <a:spcBef>
                <a:spcPts val="1600"/>
              </a:spcBef>
              <a:spcAft>
                <a:spcPts val="0"/>
              </a:spcAft>
              <a:buClr>
                <a:srgbClr val="000000"/>
              </a:buClr>
              <a:buSzPts val="1000"/>
              <a:buAutoNum type="arabicPeriod"/>
            </a:pPr>
            <a:r>
              <a:rPr lang="en" sz="1000" dirty="0"/>
              <a:t>Consistency of data written to the file system</a:t>
            </a:r>
            <a:endParaRPr sz="1000" dirty="0"/>
          </a:p>
          <a:p>
            <a:pPr marL="457200" lvl="0" indent="-292100" algn="l" rtl="0">
              <a:lnSpc>
                <a:spcPct val="90000"/>
              </a:lnSpc>
              <a:spcBef>
                <a:spcPts val="0"/>
              </a:spcBef>
              <a:spcAft>
                <a:spcPts val="0"/>
              </a:spcAft>
              <a:buClr>
                <a:srgbClr val="000000"/>
              </a:buClr>
              <a:buSzPts val="1000"/>
              <a:buAutoNum type="arabicPeriod"/>
            </a:pPr>
            <a:r>
              <a:rPr lang="en" sz="1000" dirty="0"/>
              <a:t>Rich ecosystem of libraries, systems and tools built on the Hadoop stack</a:t>
            </a:r>
            <a:endParaRPr sz="1000" dirty="0"/>
          </a:p>
          <a:p>
            <a:pPr marL="457200" lvl="0" indent="-292100" algn="l" rtl="0">
              <a:lnSpc>
                <a:spcPct val="90000"/>
              </a:lnSpc>
              <a:spcBef>
                <a:spcPts val="0"/>
              </a:spcBef>
              <a:spcAft>
                <a:spcPts val="0"/>
              </a:spcAft>
              <a:buClr>
                <a:srgbClr val="000000"/>
              </a:buClr>
              <a:buSzPts val="1000"/>
              <a:buAutoNum type="arabicPeriod"/>
            </a:pPr>
            <a:r>
              <a:rPr lang="en" sz="1000" dirty="0"/>
              <a:t>Wide knowledge and expertise on the Hadoop stack helps in digging into issues and solutions</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HDFS challenges</a:t>
            </a:r>
            <a:endParaRPr sz="1000" dirty="0"/>
          </a:p>
          <a:p>
            <a:pPr marL="457200" lvl="0" indent="-292100" algn="l" rtl="0">
              <a:lnSpc>
                <a:spcPct val="90000"/>
              </a:lnSpc>
              <a:spcBef>
                <a:spcPts val="1600"/>
              </a:spcBef>
              <a:spcAft>
                <a:spcPts val="0"/>
              </a:spcAft>
              <a:buClr>
                <a:srgbClr val="000000"/>
              </a:buClr>
              <a:buSzPts val="1000"/>
              <a:buAutoNum type="arabicPeriod"/>
            </a:pPr>
            <a:r>
              <a:rPr lang="en" sz="1000" dirty="0"/>
              <a:t>Small files - HDFS does not like a large number of small files floating around in the cluster since this puts extra overhead on the namenode</a:t>
            </a:r>
            <a:endParaRPr sz="1000" dirty="0"/>
          </a:p>
          <a:p>
            <a:pPr marL="457200" lvl="0" indent="-292100" algn="l" rtl="0">
              <a:lnSpc>
                <a:spcPct val="90000"/>
              </a:lnSpc>
              <a:spcBef>
                <a:spcPts val="0"/>
              </a:spcBef>
              <a:spcAft>
                <a:spcPts val="0"/>
              </a:spcAft>
              <a:buClr>
                <a:srgbClr val="000000"/>
              </a:buClr>
              <a:buSzPts val="1000"/>
              <a:buAutoNum type="arabicPeriod"/>
            </a:pPr>
            <a:r>
              <a:rPr lang="en" sz="1000" dirty="0"/>
              <a:t>ListStatus - To be able to list a particular directory, HDFS exposes an API called listStatus(..). ListStatus is expensive for 2 major reasons : </a:t>
            </a:r>
            <a:endParaRPr sz="1000" dirty="0"/>
          </a:p>
          <a:p>
            <a:pPr marL="914400" lvl="1" indent="-292100" algn="l" rtl="0">
              <a:lnSpc>
                <a:spcPct val="90000"/>
              </a:lnSpc>
              <a:spcBef>
                <a:spcPts val="0"/>
              </a:spcBef>
              <a:spcAft>
                <a:spcPts val="0"/>
              </a:spcAft>
              <a:buClr>
                <a:srgbClr val="000000"/>
              </a:buClr>
              <a:buSzPts val="1000"/>
              <a:buAutoNum type="alphaLcPeriod"/>
            </a:pPr>
            <a:r>
              <a:rPr lang="en" sz="1000" dirty="0"/>
              <a:t>First, the namenode isn’t very happy when performing a large number of liststatus calls since HDFS follows a master-slave architecture and all calls are routed to a single machine</a:t>
            </a:r>
            <a:endParaRPr sz="1000" dirty="0"/>
          </a:p>
          <a:p>
            <a:pPr marL="914400" lvl="1" indent="-292100" algn="l" rtl="0">
              <a:lnSpc>
                <a:spcPct val="90000"/>
              </a:lnSpc>
              <a:spcBef>
                <a:spcPts val="0"/>
              </a:spcBef>
              <a:spcAft>
                <a:spcPts val="0"/>
              </a:spcAft>
              <a:buClr>
                <a:srgbClr val="000000"/>
              </a:buClr>
              <a:buSzPts val="1000"/>
              <a:buAutoNum type="alphaLcPeriod"/>
            </a:pPr>
            <a:r>
              <a:rPr lang="en" sz="1000" dirty="0"/>
              <a:t>Secondly, HDFS has some inefficiencies when trying to list a directory with a very large number of files (single threaded, locking architecture)</a:t>
            </a:r>
            <a:endParaRPr sz="1000" dirty="0"/>
          </a:p>
          <a:p>
            <a:pPr marL="0" lvl="0" indent="0" algn="l" rtl="0">
              <a:lnSpc>
                <a:spcPct val="90000"/>
              </a:lnSpc>
              <a:spcBef>
                <a:spcPts val="1600"/>
              </a:spcBef>
              <a:spcAft>
                <a:spcPts val="0"/>
              </a:spcAft>
              <a:buClr>
                <a:schemeClr val="dk1"/>
              </a:buClr>
              <a:buSzPts val="1100"/>
              <a:buFont typeface="Arial"/>
              <a:buNone/>
            </a:pPr>
            <a:r>
              <a:rPr lang="en" sz="1000" dirty="0"/>
              <a:t>We solved each of these problems with Hudi in the following manner : </a:t>
            </a:r>
            <a:endParaRPr sz="1000" dirty="0"/>
          </a:p>
          <a:p>
            <a:pPr marL="457200" lvl="0" indent="-292100" algn="l" rtl="0">
              <a:lnSpc>
                <a:spcPct val="90000"/>
              </a:lnSpc>
              <a:spcBef>
                <a:spcPts val="1600"/>
              </a:spcBef>
              <a:spcAft>
                <a:spcPts val="0"/>
              </a:spcAft>
              <a:buClr>
                <a:srgbClr val="000000"/>
              </a:buClr>
              <a:buSzPts val="1000"/>
              <a:buAutoNum type="arabicPeriod"/>
            </a:pPr>
            <a:r>
              <a:rPr lang="en" sz="1000" dirty="0"/>
              <a:t>Automatic correction of small files during ingestion. An ingestion job identifies small files in the dataset and chooses to add new entries to existing small files rather than writing out new files, hence growing the size of such small files.</a:t>
            </a:r>
            <a:endParaRPr sz="1000" dirty="0"/>
          </a:p>
          <a:p>
            <a:pPr marL="457200" lvl="0" indent="-292100" algn="l" rtl="0">
              <a:lnSpc>
                <a:spcPct val="90000"/>
              </a:lnSpc>
              <a:spcBef>
                <a:spcPts val="0"/>
              </a:spcBef>
              <a:spcAft>
                <a:spcPts val="0"/>
              </a:spcAft>
              <a:buClr>
                <a:srgbClr val="000000"/>
              </a:buClr>
              <a:buSzPts val="1000"/>
              <a:buAutoNum type="arabicPeriod"/>
            </a:pPr>
            <a:r>
              <a:rPr lang="en" sz="1000" dirty="0"/>
              <a:t>If one wants to write large files, for example 1 GB, it’s achievable using MOR without paying too much IO cost. This is turn reduces the number of files on HDFS and reduces liststatus invocation, keeping the namenode happy!</a:t>
            </a:r>
            <a:endParaRPr sz="1000" dirty="0"/>
          </a:p>
          <a:p>
            <a:pPr marL="0" lvl="0" indent="0" algn="l" rtl="0">
              <a:lnSpc>
                <a:spcPct val="90000"/>
              </a:lnSpc>
              <a:spcBef>
                <a:spcPts val="1600"/>
              </a:spcBef>
              <a:spcAft>
                <a:spcPts val="1600"/>
              </a:spcAft>
              <a:buNone/>
            </a:pPr>
            <a:endParaRPr sz="1000" dirty="0"/>
          </a:p>
        </p:txBody>
      </p:sp>
    </p:spTree>
    <p:extLst>
      <p:ext uri="{BB962C8B-B14F-4D97-AF65-F5344CB8AC3E}">
        <p14:creationId xmlns:p14="http://schemas.microsoft.com/office/powerpoint/2010/main" val="29869809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40b6633ca0_6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40b6633ca0_6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1600"/>
              </a:spcAft>
              <a:buNone/>
            </a:pPr>
            <a:endParaRPr sz="1000"/>
          </a:p>
        </p:txBody>
      </p:sp>
    </p:spTree>
    <p:extLst>
      <p:ext uri="{BB962C8B-B14F-4D97-AF65-F5344CB8AC3E}">
        <p14:creationId xmlns:p14="http://schemas.microsoft.com/office/powerpoint/2010/main" val="26667109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3f046240e6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3f046240e6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latin typeface="Avenir"/>
                <a:ea typeface="Avenir"/>
                <a:cs typeface="Avenir"/>
                <a:sym typeface="Avenir"/>
              </a:rPr>
              <a:t>HUDI provides a neat way to pull incremental changes from a dataset. </a:t>
            </a: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latin typeface="Avenir"/>
                <a:ea typeface="Avenir"/>
                <a:cs typeface="Avenir"/>
                <a:sym typeface="Avenir"/>
              </a:rPr>
              <a:t>At Uber, each dataset may contribute to another ETL’d table built for a different business use case. Without the ability to pull incrementally from a parent dataset, we would have to load the entire table and then rewrite child ETL tables. Some of these tables are a few hundred terabytes, such jobs take hours (and in some cases even days) to complete leading to unacceptable data latencies.</a:t>
            </a: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latin typeface="Avenir"/>
                <a:ea typeface="Avenir"/>
                <a:cs typeface="Avenir"/>
                <a:sym typeface="Avenir"/>
              </a:rPr>
              <a:t>With incremental processing provided out of the box by HUDI, we just pull the latest changes from a parent dataset and apply these changes to the child dataset via HUDI’s upsert primitive. </a:t>
            </a: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latin typeface="Avenir"/>
                <a:ea typeface="Avenir"/>
                <a:cs typeface="Avenir"/>
                <a:sym typeface="Avenir"/>
              </a:rPr>
              <a:t>As you can imagine, with the power of incremental processing, one can chain ETL’s and build incremental pipelines extremely efficiently and easily.</a:t>
            </a: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latin typeface="Avenir"/>
                <a:ea typeface="Avenir"/>
                <a:cs typeface="Avenir"/>
                <a:sym typeface="Avenir"/>
              </a:rPr>
              <a:t>=====</a:t>
            </a:r>
            <a:endParaRPr sz="1600" dirty="0">
              <a:latin typeface="Avenir"/>
              <a:ea typeface="Avenir"/>
              <a:cs typeface="Avenir"/>
              <a:sym typeface="Avenir"/>
            </a:endParaRPr>
          </a:p>
          <a:p>
            <a:pPr marL="0" lvl="0" indent="0" algn="l" rtl="0">
              <a:lnSpc>
                <a:spcPct val="90000"/>
              </a:lnSpc>
              <a:spcBef>
                <a:spcPts val="0"/>
              </a:spcBef>
              <a:spcAft>
                <a:spcPts val="0"/>
              </a:spcAft>
              <a:buClr>
                <a:schemeClr val="dk1"/>
              </a:buClr>
              <a:buSzPts val="1100"/>
              <a:buFont typeface="Arial"/>
              <a:buNone/>
            </a:pPr>
            <a:r>
              <a:rPr lang="en" sz="1600" dirty="0">
                <a:solidFill>
                  <a:schemeClr val="dk1"/>
                </a:solidFill>
                <a:latin typeface="Avenir"/>
                <a:ea typeface="Avenir"/>
                <a:cs typeface="Avenir"/>
                <a:sym typeface="Avenir"/>
              </a:rPr>
              <a:t>===</a:t>
            </a:r>
            <a:endParaRPr sz="1600" dirty="0">
              <a:solidFill>
                <a:schemeClr val="dk1"/>
              </a:solidFill>
              <a:latin typeface="Avenir"/>
              <a:ea typeface="Avenir"/>
              <a:cs typeface="Avenir"/>
              <a:sym typeface="Avenir"/>
            </a:endParaRPr>
          </a:p>
          <a:p>
            <a:pPr marL="457200" lvl="0" indent="-330200" algn="l" rtl="0">
              <a:lnSpc>
                <a:spcPct val="150000"/>
              </a:lnSpc>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HUDI provides a neat way to pull incremental changes to a dataset</a:t>
            </a:r>
            <a:endParaRPr sz="1600" dirty="0">
              <a:solidFill>
                <a:schemeClr val="dk1"/>
              </a:solidFill>
              <a:latin typeface="Helvetica Neue"/>
              <a:ea typeface="Helvetica Neue"/>
              <a:cs typeface="Helvetica Neue"/>
              <a:sym typeface="Helvetica Neue"/>
            </a:endParaRPr>
          </a:p>
          <a:p>
            <a:pPr marL="457200" lvl="0" indent="-330200" algn="l" rtl="0">
              <a:lnSpc>
                <a:spcPct val="150000"/>
              </a:lnSpc>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Alleviates the need to load the entire table and then rewrite child ETL tables</a:t>
            </a:r>
            <a:endParaRPr sz="1600" dirty="0">
              <a:solidFill>
                <a:schemeClr val="dk1"/>
              </a:solidFill>
              <a:latin typeface="Helvetica Neue"/>
              <a:ea typeface="Helvetica Neue"/>
              <a:cs typeface="Helvetica Neue"/>
              <a:sym typeface="Helvetica Neue"/>
            </a:endParaRPr>
          </a:p>
          <a:p>
            <a:pPr marL="457200" lvl="0" indent="-330200" algn="l" rtl="0">
              <a:lnSpc>
                <a:spcPct val="150000"/>
              </a:lnSpc>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Chain ETL’s and build incremental pipelines extremely efficiently and easily</a:t>
            </a:r>
            <a:endParaRPr sz="1600" dirty="0">
              <a:solidFill>
                <a:schemeClr val="dk1"/>
              </a:solidFill>
              <a:latin typeface="Helvetica Neue"/>
              <a:ea typeface="Helvetica Neue"/>
              <a:cs typeface="Helvetica Neue"/>
              <a:sym typeface="Helvetica Neue"/>
            </a:endParaRPr>
          </a:p>
          <a:p>
            <a:pPr marL="457200" lvl="0" indent="-330200" algn="l" rtl="0">
              <a:lnSpc>
                <a:spcPct val="150000"/>
              </a:lnSpc>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Incremental changes helps build fresher dashboards</a:t>
            </a:r>
            <a:endParaRPr sz="1600" dirty="0">
              <a:solidFill>
                <a:schemeClr val="dk1"/>
              </a:solidFill>
              <a:latin typeface="Avenir"/>
              <a:ea typeface="Avenir"/>
              <a:cs typeface="Avenir"/>
              <a:sym typeface="Avenir"/>
            </a:endParaRPr>
          </a:p>
          <a:p>
            <a:pPr marL="0" lvl="0" indent="0" algn="l" rtl="0">
              <a:lnSpc>
                <a:spcPct val="90000"/>
              </a:lnSpc>
              <a:spcBef>
                <a:spcPts val="1600"/>
              </a:spcBef>
              <a:spcAft>
                <a:spcPts val="0"/>
              </a:spcAft>
              <a:buClr>
                <a:schemeClr val="dk1"/>
              </a:buClr>
              <a:buSzPts val="1100"/>
              <a:buFont typeface="Arial"/>
              <a:buNone/>
            </a:pPr>
            <a:r>
              <a:rPr lang="en" sz="1600" dirty="0">
                <a:solidFill>
                  <a:schemeClr val="dk1"/>
                </a:solidFill>
                <a:latin typeface="Avenir"/>
                <a:ea typeface="Avenir"/>
                <a:cs typeface="Avenir"/>
                <a:sym typeface="Avenir"/>
              </a:rPr>
              <a:t>=====</a:t>
            </a:r>
            <a:endParaRPr sz="1600" dirty="0">
              <a:latin typeface="Avenir"/>
              <a:ea typeface="Avenir"/>
              <a:cs typeface="Avenir"/>
              <a:sym typeface="Avenir"/>
            </a:endParaRPr>
          </a:p>
        </p:txBody>
      </p:sp>
    </p:spTree>
    <p:extLst>
      <p:ext uri="{BB962C8B-B14F-4D97-AF65-F5344CB8AC3E}">
        <p14:creationId xmlns:p14="http://schemas.microsoft.com/office/powerpoint/2010/main" val="14704723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414f2c3ab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414f2c3a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endParaRPr/>
          </a:p>
        </p:txBody>
      </p:sp>
    </p:spTree>
    <p:extLst>
      <p:ext uri="{BB962C8B-B14F-4D97-AF65-F5344CB8AC3E}">
        <p14:creationId xmlns:p14="http://schemas.microsoft.com/office/powerpoint/2010/main" val="2530676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414f2c3ab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414f2c3a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endParaRPr/>
          </a:p>
        </p:txBody>
      </p:sp>
    </p:spTree>
    <p:extLst>
      <p:ext uri="{BB962C8B-B14F-4D97-AF65-F5344CB8AC3E}">
        <p14:creationId xmlns:p14="http://schemas.microsoft.com/office/powerpoint/2010/main" val="19831953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414f2c3ab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414f2c3ab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endParaRPr/>
          </a:p>
        </p:txBody>
      </p:sp>
    </p:spTree>
    <p:extLst>
      <p:ext uri="{BB962C8B-B14F-4D97-AF65-F5344CB8AC3E}">
        <p14:creationId xmlns:p14="http://schemas.microsoft.com/office/powerpoint/2010/main" val="590639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4141051cd9_0_4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4141051cd9_0_498: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9643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g4141051cd9_0_4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 name="Google Shape;1352;g4141051cd9_0_49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dirty="0"/>
              <a:t>Are you challenging lambda architecture ?</a:t>
            </a:r>
            <a:endParaRPr dirty="0"/>
          </a:p>
          <a:p>
            <a:pPr marL="914400" lvl="1" indent="-317500" algn="l" rtl="0">
              <a:spcBef>
                <a:spcPts val="0"/>
              </a:spcBef>
              <a:spcAft>
                <a:spcPts val="0"/>
              </a:spcAft>
              <a:buSzPts val="1400"/>
              <a:buAutoNum type="alphaLcPeriod"/>
            </a:pPr>
            <a:r>
              <a:rPr lang="en" dirty="0"/>
              <a:t>Still kinda doing lambda architecture for derived data. If there is an ETL and etl changed, run backfills for correction, all HUDI does is unify storage for you. One data lake, you don’t have to move data around just because it takes time to write parquet. We don’t do anything around computing metrics etc. Last 1 min window you compute in streaming, if the window gets bigger, it becaomes useless to do it in streaming. Every incoming trip you update 10 different dimensions (in DB), this sort of computation does scale in streaming. Offload a significant portion to hadoop. With 5 min aggregates in hadoop if you want. You really want 1 min you still have to streaming, depends on what you care about.</a:t>
            </a:r>
            <a:endParaRPr dirty="0"/>
          </a:p>
          <a:p>
            <a:pPr marL="457200" lvl="0" indent="-317500" algn="l" rtl="0">
              <a:spcBef>
                <a:spcPts val="0"/>
              </a:spcBef>
              <a:spcAft>
                <a:spcPts val="0"/>
              </a:spcAft>
              <a:buSzPts val="1400"/>
              <a:buAutoNum type="arabicPeriod"/>
            </a:pPr>
            <a:r>
              <a:rPr lang="en" dirty="0"/>
              <a:t>Have you looked at Object Store from HDFS, C*, Hbase, Kudu they do similar things ?</a:t>
            </a:r>
            <a:endParaRPr dirty="0"/>
          </a:p>
          <a:p>
            <a:pPr marL="914400" lvl="1" indent="-317500" algn="l" rtl="0">
              <a:spcBef>
                <a:spcPts val="0"/>
              </a:spcBef>
              <a:spcAft>
                <a:spcPts val="0"/>
              </a:spcAft>
              <a:buSzPts val="1400"/>
              <a:buAutoNum type="alphaLcPeriod"/>
            </a:pPr>
            <a:r>
              <a:rPr lang="en" dirty="0"/>
              <a:t>Yes, we have. Each of these systems solve specific use-cases and are tuned to provide great performance for those use-cases. What we describe here doesn’t fit very well with C* and Hbase (OLTP databases and not OLAP - bad for analytical scans). Kudu is very interesting and solves for very similar use-cases but brings it own challenges of a new ecosystem (since it’s not on HDFS / Hadoop) - we wanted something that can be our data lake - stores subset of HDFS. Hive transactions - </a:t>
            </a:r>
            <a:endParaRPr dirty="0"/>
          </a:p>
          <a:p>
            <a:pPr marL="457200" lvl="0" indent="-317500" algn="l" rtl="0">
              <a:spcBef>
                <a:spcPts val="0"/>
              </a:spcBef>
              <a:spcAft>
                <a:spcPts val="0"/>
              </a:spcAft>
              <a:buSzPts val="1400"/>
              <a:buAutoNum type="arabicPeriod"/>
            </a:pPr>
            <a:r>
              <a:rPr lang="en" dirty="0"/>
              <a:t>What about spark streaming with sinks supported by Spark ? Are they not the same ?</a:t>
            </a:r>
            <a:endParaRPr dirty="0"/>
          </a:p>
          <a:p>
            <a:pPr marL="914400" lvl="1" indent="-317500" algn="l" rtl="0">
              <a:spcBef>
                <a:spcPts val="0"/>
              </a:spcBef>
              <a:spcAft>
                <a:spcPts val="0"/>
              </a:spcAft>
              <a:buSzPts val="1400"/>
              <a:buAutoNum type="alphaLcPeriod"/>
            </a:pPr>
            <a:r>
              <a:rPr lang="en" dirty="0"/>
              <a:t>Spark Structured streaming added a parquet sink but non of the mutable primitives and/or abstractions. If I’m not wrong they write new parquet every batch , we do file sizing automatically</a:t>
            </a:r>
            <a:endParaRPr dirty="0"/>
          </a:p>
          <a:p>
            <a:pPr marL="457200" lvl="0" indent="-317500" algn="l" rtl="0">
              <a:spcBef>
                <a:spcPts val="0"/>
              </a:spcBef>
              <a:spcAft>
                <a:spcPts val="0"/>
              </a:spcAft>
              <a:buSzPts val="1400"/>
              <a:buAutoNum type="arabicPeriod"/>
            </a:pPr>
            <a:r>
              <a:rPr lang="en" dirty="0"/>
              <a:t>What is the need for 5-10 mins latency ?</a:t>
            </a:r>
            <a:endParaRPr dirty="0"/>
          </a:p>
          <a:p>
            <a:pPr marL="457200" lvl="0" indent="-317500" algn="l" rtl="0">
              <a:spcBef>
                <a:spcPts val="0"/>
              </a:spcBef>
              <a:spcAft>
                <a:spcPts val="0"/>
              </a:spcAft>
              <a:buSzPts val="1400"/>
              <a:buAutoNum type="arabicPeriod"/>
            </a:pPr>
            <a:r>
              <a:rPr lang="en" dirty="0"/>
              <a:t>Do you incur the merge cost on every query ? If yes, isn’t that a waste of resources much more than just rewriting the data once ?</a:t>
            </a:r>
            <a:endParaRPr dirty="0"/>
          </a:p>
          <a:p>
            <a:pPr marL="914400" lvl="1" indent="-317500" algn="l" rtl="0">
              <a:spcBef>
                <a:spcPts val="0"/>
              </a:spcBef>
              <a:spcAft>
                <a:spcPts val="0"/>
              </a:spcAft>
              <a:buSzPts val="1400"/>
              <a:buAutoNum type="alphaLcPeriod"/>
            </a:pPr>
            <a:r>
              <a:rPr lang="en" dirty="0"/>
              <a:t>The answer is subjective, that is why we provide different views of the data, we expect if someone values data freshness is willing to pay extra compute cost, but if you don’t want to pay that upfront then we can always use ReadOptimized views on columnar data. </a:t>
            </a:r>
            <a:endParaRPr dirty="0"/>
          </a:p>
          <a:p>
            <a:pPr marL="914400" lvl="1" indent="-317500" algn="l" rtl="0">
              <a:spcBef>
                <a:spcPts val="0"/>
              </a:spcBef>
              <a:spcAft>
                <a:spcPts val="0"/>
              </a:spcAft>
              <a:buSzPts val="1400"/>
              <a:buAutoNum type="alphaLcPeriod"/>
            </a:pPr>
            <a:r>
              <a:rPr lang="en" dirty="0"/>
              <a:t>Doing MergeOnRead but not exposing real time view still has many advantages - small updates coming to some partitions.</a:t>
            </a:r>
            <a:endParaRPr dirty="0"/>
          </a:p>
          <a:p>
            <a:pPr marL="457200" lvl="0" indent="-317500" algn="l" rtl="0">
              <a:spcBef>
                <a:spcPts val="0"/>
              </a:spcBef>
              <a:spcAft>
                <a:spcPts val="0"/>
              </a:spcAft>
              <a:buSzPts val="1400"/>
              <a:buAutoNum type="arabicPeriod"/>
            </a:pPr>
            <a:r>
              <a:rPr lang="en" dirty="0">
                <a:solidFill>
                  <a:schemeClr val="dk1"/>
                </a:solidFill>
              </a:rPr>
              <a:t>How does COW increase ingestion latency ? Parallelizing should just work whether it’s rewriting 1 files or 1K files correct ?</a:t>
            </a:r>
            <a:endParaRPr dirty="0">
              <a:solidFill>
                <a:schemeClr val="dk1"/>
              </a:solidFill>
            </a:endParaRPr>
          </a:p>
          <a:p>
            <a:pPr marL="914400" lvl="1" indent="-317500" algn="l" rtl="0">
              <a:spcBef>
                <a:spcPts val="0"/>
              </a:spcBef>
              <a:spcAft>
                <a:spcPts val="0"/>
              </a:spcAft>
              <a:buClr>
                <a:schemeClr val="dk1"/>
              </a:buClr>
              <a:buSzPts val="1400"/>
              <a:buAutoNum type="alphaLcPeriod"/>
            </a:pPr>
            <a:r>
              <a:rPr lang="en" dirty="0">
                <a:solidFill>
                  <a:schemeClr val="dk1"/>
                </a:solidFill>
              </a:rPr>
              <a:t>COW write’s data’s ingest latency is bound by time to (rewrite a parquet file * number of files affected / parallelism). You can never get past this, the barrier, no flexibility to make it go lower. Total number of files changed is 10k but we don’t care about all of them.</a:t>
            </a:r>
            <a:endParaRPr dirty="0">
              <a:solidFill>
                <a:schemeClr val="dk1"/>
              </a:solidFill>
            </a:endParaRPr>
          </a:p>
          <a:p>
            <a:pPr marL="457200" lvl="0" indent="-317500" algn="l" rtl="0">
              <a:spcBef>
                <a:spcPts val="0"/>
              </a:spcBef>
              <a:spcAft>
                <a:spcPts val="0"/>
              </a:spcAft>
              <a:buSzPts val="1400"/>
              <a:buAutoNum type="arabicPeriod"/>
            </a:pPr>
            <a:r>
              <a:rPr lang="en" dirty="0"/>
              <a:t>How many datasets are we running on MOR</a:t>
            </a:r>
            <a:endParaRPr dirty="0"/>
          </a:p>
          <a:p>
            <a:pPr marL="914400" lvl="1" indent="-317500" algn="l" rtl="0">
              <a:spcBef>
                <a:spcPts val="0"/>
              </a:spcBef>
              <a:spcAft>
                <a:spcPts val="0"/>
              </a:spcAft>
              <a:buSzPts val="1400"/>
              <a:buAutoNum type="alphaLcPeriod"/>
            </a:pPr>
            <a:r>
              <a:rPr lang="en" dirty="0"/>
              <a:t>At the moment a few, it’s a small % of all our datasets but we are onboarding others slowly onto MOR.</a:t>
            </a:r>
            <a:endParaRPr dirty="0"/>
          </a:p>
          <a:p>
            <a:pPr marL="457200" lvl="0" indent="-317500" algn="l" rtl="0">
              <a:spcBef>
                <a:spcPts val="0"/>
              </a:spcBef>
              <a:spcAft>
                <a:spcPts val="0"/>
              </a:spcAft>
              <a:buSzPts val="1400"/>
              <a:buAutoNum type="arabicPeriod"/>
            </a:pPr>
            <a:r>
              <a:rPr lang="en" dirty="0"/>
              <a:t>Is anyone outside Uber using this - We have a lot of companies who have expressed interest. We have a few companies - Shopify, Vungle etc are actively trying pipelines right now. We have had a lot of usability gaps in the past and we are working towards fixing it.</a:t>
            </a:r>
            <a:endParaRPr dirty="0"/>
          </a:p>
          <a:p>
            <a:pPr marL="457200" lvl="0" indent="-317500" algn="l" rtl="0">
              <a:spcBef>
                <a:spcPts val="0"/>
              </a:spcBef>
              <a:spcAft>
                <a:spcPts val="0"/>
              </a:spcAft>
              <a:buSzPts val="1400"/>
              <a:buAutoNum type="arabicPeriod"/>
            </a:pPr>
            <a:r>
              <a:rPr lang="en" dirty="0"/>
              <a:t>Migration to HUDI - Right now there isn’t a very easy way to do this. Right now you have to import datasets in as HUDI, that’s a cleanest way right now. You can have a mix of .. We are thinking of indexing schemes that may work without modifying the existing dataset but that will take time, we can prioritize this if you want to collaborate with us on it.</a:t>
            </a:r>
            <a:endParaRPr dirty="0"/>
          </a:p>
          <a:p>
            <a:pPr marL="457200" lvl="0" indent="-317500" algn="l" rtl="0">
              <a:spcBef>
                <a:spcPts val="0"/>
              </a:spcBef>
              <a:spcAft>
                <a:spcPts val="0"/>
              </a:spcAft>
              <a:buSzPts val="1400"/>
              <a:buAutoNum type="arabicPeriod"/>
            </a:pPr>
            <a:r>
              <a:rPr lang="en" dirty="0"/>
              <a:t>HDFS - We use it as a file system etc.</a:t>
            </a:r>
            <a:endParaRPr dirty="0"/>
          </a:p>
        </p:txBody>
      </p:sp>
    </p:spTree>
    <p:extLst>
      <p:ext uri="{BB962C8B-B14F-4D97-AF65-F5344CB8AC3E}">
        <p14:creationId xmlns:p14="http://schemas.microsoft.com/office/powerpoint/2010/main" val="3414010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40ba48b875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40ba48b875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get a broad perspective of Data@Uber.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Broadly, there are two main aspects to any data platform. </a:t>
            </a:r>
            <a:endParaRPr dirty="0"/>
          </a:p>
          <a:p>
            <a:pPr marL="0" lvl="0" indent="0" algn="l" rtl="0">
              <a:spcBef>
                <a:spcPts val="0"/>
              </a:spcBef>
              <a:spcAft>
                <a:spcPts val="0"/>
              </a:spcAft>
              <a:buNone/>
            </a:pPr>
            <a:r>
              <a:rPr lang="en" dirty="0"/>
              <a:t>How you ingest and store your organizations data</a:t>
            </a:r>
            <a:endParaRPr dirty="0"/>
          </a:p>
          <a:p>
            <a:pPr marL="0" lvl="0" indent="0" algn="l" rtl="0">
              <a:spcBef>
                <a:spcPts val="0"/>
              </a:spcBef>
              <a:spcAft>
                <a:spcPts val="0"/>
              </a:spcAft>
              <a:buNone/>
            </a:pPr>
            <a:r>
              <a:rPr lang="en" dirty="0"/>
              <a:t>How you then query them in flexible ways to unlock value.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 ingestion, a huge amount of data is ingested through Kafka and all of that is schematized. </a:t>
            </a:r>
            <a:endParaRPr dirty="0"/>
          </a:p>
          <a:p>
            <a:pPr marL="0" lvl="0" indent="0" algn="l" rtl="0">
              <a:spcBef>
                <a:spcPts val="0"/>
              </a:spcBef>
              <a:spcAft>
                <a:spcPts val="0"/>
              </a:spcAft>
              <a:buNone/>
            </a:pPr>
            <a:r>
              <a:rPr lang="en" dirty="0"/>
              <a:t>Uber follows an honest data lake architecture, where we ingest all upstream data in raw form first, before any derived tables are built. Key design choice here is to avoid any transformation of the data pre ingestion. Our data centers house about 100 PB of HDFS storage (and this is only growing)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On querying, Spark is used extensively for data science use-cases, especially notebooks and tools built on top of it.</a:t>
            </a:r>
            <a:endParaRPr dirty="0"/>
          </a:p>
          <a:p>
            <a:pPr marL="0" lvl="0" indent="0" algn="l" rtl="0">
              <a:spcBef>
                <a:spcPts val="0"/>
              </a:spcBef>
              <a:spcAft>
                <a:spcPts val="0"/>
              </a:spcAft>
              <a:buNone/>
            </a:pPr>
            <a:r>
              <a:rPr lang="en" dirty="0"/>
              <a:t>Hive and/or Presto are heavily used for adhoc queries, dashboards and other exploratory uses.</a:t>
            </a:r>
            <a:endParaRPr dirty="0"/>
          </a:p>
          <a:p>
            <a:pPr marL="0" lvl="0" indent="0" algn="l" rtl="0">
              <a:spcBef>
                <a:spcPts val="0"/>
              </a:spcBef>
              <a:spcAft>
                <a:spcPts val="0"/>
              </a:spcAft>
              <a:buNone/>
            </a:pPr>
            <a:r>
              <a:rPr lang="en" dirty="0"/>
              <a:t>Spark and/or Hive are the primary tools for building data pipelines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HUDI is basically the glue between these components.</a:t>
            </a:r>
            <a:endParaRPr dirty="0"/>
          </a:p>
          <a:p>
            <a:pPr marL="0" lvl="0" indent="0" algn="l" rtl="0">
              <a:spcBef>
                <a:spcPts val="0"/>
              </a:spcBef>
              <a:spcAft>
                <a:spcPts val="0"/>
              </a:spcAft>
              <a:buNone/>
            </a:pPr>
            <a:r>
              <a:rPr lang="en" dirty="0"/>
              <a:t>On one hand, Hudi manages all the ingested data, providing key features like upserts to enable fast ingestion. </a:t>
            </a:r>
            <a:endParaRPr dirty="0"/>
          </a:p>
          <a:p>
            <a:pPr marL="0" lvl="0" indent="0" algn="l" rtl="0">
              <a:spcBef>
                <a:spcPts val="0"/>
              </a:spcBef>
              <a:spcAft>
                <a:spcPts val="0"/>
              </a:spcAft>
              <a:buNone/>
            </a:pPr>
            <a:r>
              <a:rPr lang="en" dirty="0"/>
              <a:t>On the other, Hudi integrates with all the query engines &amp; provides snapshot isolation for queries as well ways of building efficient data pipelines that only consume incremental changes from ingested raw data. </a:t>
            </a:r>
            <a:endParaRPr dirty="0"/>
          </a:p>
        </p:txBody>
      </p:sp>
    </p:spTree>
    <p:extLst>
      <p:ext uri="{BB962C8B-B14F-4D97-AF65-F5344CB8AC3E}">
        <p14:creationId xmlns:p14="http://schemas.microsoft.com/office/powerpoint/2010/main" val="23302158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40ba48b875_0_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40ba48b875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describe a typical analytics architecture. Changelogs from a </a:t>
            </a:r>
            <a:r>
              <a:rPr lang="en" dirty="0">
                <a:solidFill>
                  <a:schemeClr val="dk1"/>
                </a:solidFill>
              </a:rPr>
              <a:t>source of data</a:t>
            </a:r>
            <a:r>
              <a:rPr lang="en" dirty="0"/>
              <a:t> (such as a database) are streamed and pushed to a message bus (happens to be Kafka at Uber). At this point, this data bifurcates into 2 paths :</a:t>
            </a:r>
            <a:endParaRPr dirty="0"/>
          </a:p>
          <a:p>
            <a:pPr marL="0" lvl="0" indent="0" algn="l" rtl="0">
              <a:spcBef>
                <a:spcPts val="0"/>
              </a:spcBef>
              <a:spcAft>
                <a:spcPts val="0"/>
              </a:spcAft>
              <a:buNone/>
            </a:pPr>
            <a:r>
              <a:rPr lang="en" dirty="0"/>
              <a:t>a) One which addresses use-cases of computing pre-defined metrics, storing and serving them from a specialized high performance database. These metrics power real-time dashboards and/or triggers warnings for some critical anomalies. The latency (or freshness) for such a pipelines is typically &lt; 1 min. </a:t>
            </a:r>
            <a:endParaRPr dirty="0"/>
          </a:p>
          <a:p>
            <a:pPr marL="0" lvl="0" indent="0" algn="l" rtl="0">
              <a:spcBef>
                <a:spcPts val="0"/>
              </a:spcBef>
              <a:spcAft>
                <a:spcPts val="0"/>
              </a:spcAft>
              <a:buNone/>
            </a:pPr>
            <a:r>
              <a:rPr lang="en" dirty="0"/>
              <a:t>b) The other path is what we know as batch ingestion, writing data out to a data lake such as HDFS @Uber powering some dashboards, exploratory analysis queries etc. Latency (or freshness) is typically in the order of hours.</a:t>
            </a:r>
            <a:endParaRPr dirty="0"/>
          </a:p>
        </p:txBody>
      </p:sp>
    </p:spTree>
    <p:extLst>
      <p:ext uri="{BB962C8B-B14F-4D97-AF65-F5344CB8AC3E}">
        <p14:creationId xmlns:p14="http://schemas.microsoft.com/office/powerpoint/2010/main" val="1216910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0ba48b875_0_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0ba48b875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ask ourselves a question : “What limits us from doing more with our data lake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To answer that question, let’s understand what the data lake is good at. It’s good at large scale exploratory analysis given the immense horizontal scalability. Very commonly, its an invaluable in troubleshooting issues in the real time streaming pipeline &amp; anomalies in metrics.</a:t>
            </a:r>
            <a:endParaRPr dirty="0"/>
          </a:p>
          <a:p>
            <a:pPr marL="0" lvl="0" indent="0" algn="l" rtl="0">
              <a:spcBef>
                <a:spcPts val="0"/>
              </a:spcBef>
              <a:spcAft>
                <a:spcPts val="0"/>
              </a:spcAft>
              <a:buNone/>
            </a:pPr>
            <a:r>
              <a:rPr lang="en" dirty="0"/>
              <a:t>But often times, due to bulk ingestion, data is not fresh enough in the data lake to debug some anomaly happening in say the last 10 minutes, causing us to fly blind for a bit.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Also a lot of times, a near real time system is enough. Many dashboards tolerate 5-10 mins staleness which were being dependent on a parallel streaming system to be running. </a:t>
            </a:r>
            <a:r>
              <a:rPr lang="en" dirty="0">
                <a:solidFill>
                  <a:schemeClr val="dk1"/>
                </a:solidFill>
              </a:rPr>
              <a:t>If we are able to achieve a freshness of about 5-10 mins on the data lake, we can enjoy increased efficiency from batching,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solidFill>
                  <a:schemeClr val="dk1"/>
                </a:solidFill>
              </a:rPr>
              <a:t>Even today, managing ingested data efficiently remains a poorly standardized area. We need some sort of well defined data abstractions that helps us keep file sizes in check (very important for HDFS storage performance, query performance and more), being able to handle mutations on the data lake (and at a large scale). Support for handling mutable data is poor and most batch ingest jobs are bottlenecked by cost of rewriting partitions.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If we are able to do all this, we avoid expensive data copying and corrections across systems (batch vs streaming), eliminate training and maintaining multiple systems. All of this since data lakes are, in most cases, a hard necessity anyways. So why not try and do more with it?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445067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4141051cd9_0_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g4141051cd9_0_88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That’s exactly what we attempted to solve with Hudi.</a:t>
            </a:r>
            <a:endParaRPr sz="120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r>
              <a:rPr lang="en" sz="1200">
                <a:solidFill>
                  <a:schemeClr val="dk1"/>
                </a:solidFill>
                <a:latin typeface="Calibri"/>
                <a:ea typeface="Calibri"/>
                <a:cs typeface="Calibri"/>
                <a:sym typeface="Calibri"/>
              </a:rPr>
              <a:t>let me formally introduce Hudi.. It stands for : … </a:t>
            </a:r>
            <a:endParaRPr sz="120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sz="120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73356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0ba48b875_0_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0ba48b875_0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look at an alternate analytics architecture. With HUDI’s upsert primitive, we can now achieve a &lt; 5 min freshness on ingestion to the data lake. Continue to get the raw performance of columnar data (we use parquet), but with HUDI, we also get a real time view to power dashboards with 5-10 mins latency. Additionally, incremental view supported by HUDI helps tail mutations to a dataset.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We would like to point out that achieve online serving ( &lt; 1 min) is not the goal of HUDI and cannot serve such use-cases </a:t>
            </a:r>
            <a:r>
              <a:rPr lang="en" b="1" dirty="0"/>
              <a:t>yet</a:t>
            </a:r>
            <a:r>
              <a:rPr lang="en" dirty="0"/>
              <a:t>.</a:t>
            </a:r>
            <a:endParaRPr dirty="0"/>
          </a:p>
        </p:txBody>
      </p:sp>
    </p:spTree>
    <p:extLst>
      <p:ext uri="{BB962C8B-B14F-4D97-AF65-F5344CB8AC3E}">
        <p14:creationId xmlns:p14="http://schemas.microsoft.com/office/powerpoint/2010/main" val="2181462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141051cd9_0_9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g4141051cd9_0_9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Calibri"/>
              <a:buNone/>
            </a:pPr>
            <a:r>
              <a:rPr lang="en" sz="1200" dirty="0"/>
              <a:t>At 10000 ft, this is how the overall architecture is.. You use the Hudi Spark datasource and provide data to be upserted as an RDD. Hudi then stores and indexes this data on HDFS - using an index mapping record to files they are present in, a set of data files with the actual data and some metadata, that tracks a timeline of all changes that happened to the dataset. How all this happens, is defined by a something we call “storage type” in Hudi. </a:t>
            </a:r>
            <a:endParaRPr sz="1200" dirty="0"/>
          </a:p>
          <a:p>
            <a:pPr marL="0" lvl="0" indent="0" algn="l" rtl="0">
              <a:spcBef>
                <a:spcPts val="0"/>
              </a:spcBef>
              <a:spcAft>
                <a:spcPts val="0"/>
              </a:spcAft>
              <a:buClr>
                <a:schemeClr val="dk1"/>
              </a:buClr>
              <a:buFont typeface="Calibri"/>
              <a:buNone/>
            </a:pPr>
            <a:endParaRPr sz="1200" dirty="0"/>
          </a:p>
          <a:p>
            <a:pPr marL="0" lvl="0" indent="0" algn="l" rtl="0">
              <a:spcBef>
                <a:spcPts val="0"/>
              </a:spcBef>
              <a:spcAft>
                <a:spcPts val="0"/>
              </a:spcAft>
              <a:buClr>
                <a:schemeClr val="dk1"/>
              </a:buClr>
              <a:buFont typeface="Calibri"/>
              <a:buNone/>
            </a:pPr>
            <a:r>
              <a:rPr lang="en" sz="1200" dirty="0"/>
              <a:t>Then Hudi offers ways to read this data on Hive/Presto or spark jobs..   And how these reads happen and what semantics they provide are defined by something we call views </a:t>
            </a:r>
            <a:endParaRPr sz="1200" dirty="0"/>
          </a:p>
        </p:txBody>
      </p:sp>
    </p:spTree>
    <p:extLst>
      <p:ext uri="{BB962C8B-B14F-4D97-AF65-F5344CB8AC3E}">
        <p14:creationId xmlns:p14="http://schemas.microsoft.com/office/powerpoint/2010/main" val="2893138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B">
  <p:cSld name="TITLE_1">
    <p:spTree>
      <p:nvGrpSpPr>
        <p:cNvPr id="1" name="Shape 50"/>
        <p:cNvGrpSpPr/>
        <p:nvPr/>
      </p:nvGrpSpPr>
      <p:grpSpPr>
        <a:xfrm>
          <a:off x="0" y="0"/>
          <a:ext cx="0" cy="0"/>
          <a:chOff x="0" y="0"/>
          <a:chExt cx="0" cy="0"/>
        </a:xfrm>
      </p:grpSpPr>
      <p:sp>
        <p:nvSpPr>
          <p:cNvPr id="51" name="Google Shape;51;p13"/>
          <p:cNvSpPr txBox="1">
            <a:spLocks noGrp="1"/>
          </p:cNvSpPr>
          <p:nvPr>
            <p:ph type="subTitle" idx="1"/>
          </p:nvPr>
        </p:nvSpPr>
        <p:spPr>
          <a:xfrm>
            <a:off x="721959" y="1955878"/>
            <a:ext cx="3918900" cy="219000"/>
          </a:xfrm>
          <a:prstGeom prst="rect">
            <a:avLst/>
          </a:prstGeom>
        </p:spPr>
        <p:txBody>
          <a:bodyPr spcFirstLastPara="1" wrap="square" lIns="34275" tIns="34275" rIns="34275" bIns="34275" anchor="t" anchorCtr="0"/>
          <a:lstStyle>
            <a:lvl1pPr marL="0" marR="0" lvl="0" indent="0" algn="l" rtl="0">
              <a:lnSpc>
                <a:spcPct val="100000"/>
              </a:lnSpc>
              <a:spcBef>
                <a:spcPts val="0"/>
              </a:spcBef>
              <a:spcAft>
                <a:spcPts val="0"/>
              </a:spcAft>
              <a:buNone/>
              <a:defRPr sz="1400">
                <a:solidFill>
                  <a:srgbClr val="777777"/>
                </a:solidFill>
                <a:latin typeface="Helvetica Neue"/>
                <a:ea typeface="Helvetica Neue"/>
                <a:cs typeface="Helvetica Neue"/>
                <a:sym typeface="Helvetica Neue"/>
              </a:defRPr>
            </a:lvl1pPr>
            <a:lvl2pPr lvl="1" rtl="0">
              <a:spcBef>
                <a:spcPts val="0"/>
              </a:spcBef>
              <a:spcAft>
                <a:spcPts val="0"/>
              </a:spcAft>
              <a:buNone/>
              <a:defRPr sz="500"/>
            </a:lvl2pPr>
            <a:lvl3pPr lvl="2" rtl="0">
              <a:spcBef>
                <a:spcPts val="1600"/>
              </a:spcBef>
              <a:spcAft>
                <a:spcPts val="0"/>
              </a:spcAft>
              <a:buNone/>
              <a:defRPr sz="500"/>
            </a:lvl3pPr>
            <a:lvl4pPr lvl="3" rtl="0">
              <a:spcBef>
                <a:spcPts val="1600"/>
              </a:spcBef>
              <a:spcAft>
                <a:spcPts val="0"/>
              </a:spcAft>
              <a:buNone/>
              <a:defRPr sz="500"/>
            </a:lvl4pPr>
            <a:lvl5pPr lvl="4" rtl="0">
              <a:spcBef>
                <a:spcPts val="1600"/>
              </a:spcBef>
              <a:spcAft>
                <a:spcPts val="0"/>
              </a:spcAft>
              <a:buNone/>
              <a:defRPr sz="500"/>
            </a:lvl5pPr>
            <a:lvl6pPr lvl="5" rtl="0">
              <a:spcBef>
                <a:spcPts val="1600"/>
              </a:spcBef>
              <a:spcAft>
                <a:spcPts val="0"/>
              </a:spcAft>
              <a:buNone/>
              <a:defRPr sz="500"/>
            </a:lvl6pPr>
            <a:lvl7pPr lvl="6" rtl="0">
              <a:spcBef>
                <a:spcPts val="1600"/>
              </a:spcBef>
              <a:spcAft>
                <a:spcPts val="0"/>
              </a:spcAft>
              <a:buNone/>
              <a:defRPr sz="500"/>
            </a:lvl7pPr>
            <a:lvl8pPr lvl="7" rtl="0">
              <a:spcBef>
                <a:spcPts val="1600"/>
              </a:spcBef>
              <a:spcAft>
                <a:spcPts val="0"/>
              </a:spcAft>
              <a:buNone/>
              <a:defRPr sz="500"/>
            </a:lvl8pPr>
            <a:lvl9pPr lvl="8" rtl="0">
              <a:spcBef>
                <a:spcPts val="1600"/>
              </a:spcBef>
              <a:spcAft>
                <a:spcPts val="1600"/>
              </a:spcAft>
              <a:buNone/>
              <a:defRPr sz="500"/>
            </a:lvl9pPr>
          </a:lstStyle>
          <a:p>
            <a:endParaRPr/>
          </a:p>
        </p:txBody>
      </p:sp>
      <p:pic>
        <p:nvPicPr>
          <p:cNvPr id="52" name="Google Shape;52;p13" descr="SHOT_D1_CAMA_15-09-03_0178_rt.jpg"/>
          <p:cNvPicPr preferRelativeResize="0"/>
          <p:nvPr/>
        </p:nvPicPr>
        <p:blipFill rotWithShape="1">
          <a:blip r:embed="rId2">
            <a:alphaModFix/>
          </a:blip>
          <a:srcRect l="39250" t="19271" r="29142" b="15334"/>
          <a:stretch/>
        </p:blipFill>
        <p:spPr>
          <a:xfrm>
            <a:off x="5401759" y="37"/>
            <a:ext cx="3729000" cy="5143500"/>
          </a:xfrm>
          <a:prstGeom prst="rect">
            <a:avLst/>
          </a:prstGeom>
          <a:noFill/>
          <a:ln>
            <a:noFill/>
          </a:ln>
        </p:spPr>
      </p:pic>
      <p:pic>
        <p:nvPicPr>
          <p:cNvPr id="53" name="Google Shape;53;p13"/>
          <p:cNvPicPr preferRelativeResize="0"/>
          <p:nvPr/>
        </p:nvPicPr>
        <p:blipFill rotWithShape="1">
          <a:blip r:embed="rId3">
            <a:alphaModFix/>
          </a:blip>
          <a:srcRect/>
          <a:stretch/>
        </p:blipFill>
        <p:spPr>
          <a:xfrm>
            <a:off x="4966111" y="3462419"/>
            <a:ext cx="1182600" cy="1182600"/>
          </a:xfrm>
          <a:prstGeom prst="rect">
            <a:avLst/>
          </a:prstGeom>
          <a:noFill/>
          <a:ln>
            <a:noFill/>
          </a:ln>
        </p:spPr>
      </p:pic>
      <p:pic>
        <p:nvPicPr>
          <p:cNvPr id="54" name="Google Shape;54;p13" descr="Aqua_Preso-01.png"/>
          <p:cNvPicPr preferRelativeResize="0"/>
          <p:nvPr/>
        </p:nvPicPr>
        <p:blipFill rotWithShape="1">
          <a:blip r:embed="rId4">
            <a:alphaModFix/>
          </a:blip>
          <a:srcRect r="10"/>
          <a:stretch/>
        </p:blipFill>
        <p:spPr>
          <a:xfrm>
            <a:off x="8408789" y="-10009"/>
            <a:ext cx="735300" cy="5153400"/>
          </a:xfrm>
          <a:prstGeom prst="rect">
            <a:avLst/>
          </a:prstGeom>
          <a:noFill/>
          <a:ln>
            <a:noFill/>
          </a:ln>
        </p:spPr>
      </p:pic>
      <p:sp>
        <p:nvSpPr>
          <p:cNvPr id="55" name="Google Shape;55;p13"/>
          <p:cNvSpPr txBox="1">
            <a:spLocks noGrp="1"/>
          </p:cNvSpPr>
          <p:nvPr>
            <p:ph type="title"/>
          </p:nvPr>
        </p:nvSpPr>
        <p:spPr>
          <a:xfrm>
            <a:off x="700556" y="971503"/>
            <a:ext cx="3729000" cy="984300"/>
          </a:xfrm>
          <a:prstGeom prst="rect">
            <a:avLst/>
          </a:prstGeom>
        </p:spPr>
        <p:txBody>
          <a:bodyPr spcFirstLastPara="1" wrap="square" lIns="34275" tIns="34275" rIns="34275" bIns="34275" anchor="t" anchorCtr="0"/>
          <a:lstStyle>
            <a:lvl1pPr marL="0" marR="0" lvl="0" indent="0" algn="l" rtl="0">
              <a:lnSpc>
                <a:spcPct val="90000"/>
              </a:lnSpc>
              <a:spcBef>
                <a:spcPts val="0"/>
              </a:spcBef>
              <a:spcAft>
                <a:spcPts val="0"/>
              </a:spcAft>
              <a:buNone/>
              <a:defRPr sz="2900">
                <a:latin typeface="Helvetica Neue"/>
                <a:ea typeface="Helvetica Neue"/>
                <a:cs typeface="Helvetica Neue"/>
                <a:sym typeface="Helvetica Neue"/>
              </a:defRPr>
            </a:lvl1pPr>
            <a:lvl2pPr lvl="1" rtl="0">
              <a:spcBef>
                <a:spcPts val="0"/>
              </a:spcBef>
              <a:spcAft>
                <a:spcPts val="0"/>
              </a:spcAft>
              <a:buNone/>
              <a:defRPr sz="500"/>
            </a:lvl2pPr>
            <a:lvl3pPr lvl="2" rtl="0">
              <a:spcBef>
                <a:spcPts val="0"/>
              </a:spcBef>
              <a:spcAft>
                <a:spcPts val="0"/>
              </a:spcAft>
              <a:buNone/>
              <a:defRPr sz="500"/>
            </a:lvl3pPr>
            <a:lvl4pPr lvl="3" rtl="0">
              <a:spcBef>
                <a:spcPts val="0"/>
              </a:spcBef>
              <a:spcAft>
                <a:spcPts val="0"/>
              </a:spcAft>
              <a:buNone/>
              <a:defRPr sz="500"/>
            </a:lvl4pPr>
            <a:lvl5pPr lvl="4" rtl="0">
              <a:spcBef>
                <a:spcPts val="0"/>
              </a:spcBef>
              <a:spcAft>
                <a:spcPts val="0"/>
              </a:spcAft>
              <a:buNone/>
              <a:defRPr sz="500"/>
            </a:lvl5pPr>
            <a:lvl6pPr lvl="5" rtl="0">
              <a:spcBef>
                <a:spcPts val="0"/>
              </a:spcBef>
              <a:spcAft>
                <a:spcPts val="0"/>
              </a:spcAft>
              <a:buNone/>
              <a:defRPr sz="500"/>
            </a:lvl6pPr>
            <a:lvl7pPr lvl="6" rtl="0">
              <a:spcBef>
                <a:spcPts val="0"/>
              </a:spcBef>
              <a:spcAft>
                <a:spcPts val="0"/>
              </a:spcAft>
              <a:buNone/>
              <a:defRPr sz="500"/>
            </a:lvl7pPr>
            <a:lvl8pPr lvl="7" rtl="0">
              <a:spcBef>
                <a:spcPts val="0"/>
              </a:spcBef>
              <a:spcAft>
                <a:spcPts val="0"/>
              </a:spcAft>
              <a:buNone/>
              <a:defRPr sz="500"/>
            </a:lvl8pPr>
            <a:lvl9pPr lvl="8" rtl="0">
              <a:spcBef>
                <a:spcPts val="0"/>
              </a:spcBef>
              <a:spcAft>
                <a:spcPts val="0"/>
              </a:spcAft>
              <a:buNone/>
              <a:defRPr sz="500"/>
            </a:lvl9pPr>
          </a:lstStyle>
          <a:p>
            <a:endParaRPr/>
          </a:p>
        </p:txBody>
      </p:sp>
      <p:sp>
        <p:nvSpPr>
          <p:cNvPr id="56" name="Google Shape;56;p13"/>
          <p:cNvSpPr txBox="1">
            <a:spLocks noGrp="1"/>
          </p:cNvSpPr>
          <p:nvPr>
            <p:ph type="subTitle" idx="2"/>
          </p:nvPr>
        </p:nvSpPr>
        <p:spPr>
          <a:xfrm>
            <a:off x="710175" y="4421578"/>
            <a:ext cx="2228700" cy="285900"/>
          </a:xfrm>
          <a:prstGeom prst="rect">
            <a:avLst/>
          </a:prstGeom>
        </p:spPr>
        <p:txBody>
          <a:bodyPr spcFirstLastPara="1" wrap="square" lIns="34275" tIns="34275" rIns="34275" bIns="34275" anchor="b" anchorCtr="0"/>
          <a:lstStyle>
            <a:lvl1pPr marL="0" marR="0" lvl="0" indent="0" algn="l" rtl="0">
              <a:lnSpc>
                <a:spcPct val="100000"/>
              </a:lnSpc>
              <a:spcBef>
                <a:spcPts val="0"/>
              </a:spcBef>
              <a:spcAft>
                <a:spcPts val="0"/>
              </a:spcAft>
              <a:buNone/>
              <a:defRPr sz="1000">
                <a:solidFill>
                  <a:srgbClr val="777777"/>
                </a:solidFill>
                <a:latin typeface="Helvetica Neue"/>
                <a:ea typeface="Helvetica Neue"/>
                <a:cs typeface="Helvetica Neue"/>
                <a:sym typeface="Helvetica Neue"/>
              </a:defRPr>
            </a:lvl1pPr>
            <a:lvl2pPr lvl="1" rtl="0">
              <a:spcBef>
                <a:spcPts val="0"/>
              </a:spcBef>
              <a:spcAft>
                <a:spcPts val="0"/>
              </a:spcAft>
              <a:buNone/>
              <a:defRPr sz="500"/>
            </a:lvl2pPr>
            <a:lvl3pPr lvl="2" rtl="0">
              <a:spcBef>
                <a:spcPts val="1600"/>
              </a:spcBef>
              <a:spcAft>
                <a:spcPts val="0"/>
              </a:spcAft>
              <a:buNone/>
              <a:defRPr sz="500"/>
            </a:lvl3pPr>
            <a:lvl4pPr lvl="3" rtl="0">
              <a:spcBef>
                <a:spcPts val="1600"/>
              </a:spcBef>
              <a:spcAft>
                <a:spcPts val="0"/>
              </a:spcAft>
              <a:buNone/>
              <a:defRPr sz="500"/>
            </a:lvl4pPr>
            <a:lvl5pPr lvl="4" rtl="0">
              <a:spcBef>
                <a:spcPts val="1600"/>
              </a:spcBef>
              <a:spcAft>
                <a:spcPts val="0"/>
              </a:spcAft>
              <a:buNone/>
              <a:defRPr sz="500"/>
            </a:lvl5pPr>
            <a:lvl6pPr lvl="5" rtl="0">
              <a:spcBef>
                <a:spcPts val="1600"/>
              </a:spcBef>
              <a:spcAft>
                <a:spcPts val="0"/>
              </a:spcAft>
              <a:buNone/>
              <a:defRPr sz="500"/>
            </a:lvl6pPr>
            <a:lvl7pPr lvl="6" rtl="0">
              <a:spcBef>
                <a:spcPts val="1600"/>
              </a:spcBef>
              <a:spcAft>
                <a:spcPts val="0"/>
              </a:spcAft>
              <a:buNone/>
              <a:defRPr sz="500"/>
            </a:lvl7pPr>
            <a:lvl8pPr lvl="7" rtl="0">
              <a:spcBef>
                <a:spcPts val="1600"/>
              </a:spcBef>
              <a:spcAft>
                <a:spcPts val="0"/>
              </a:spcAft>
              <a:buNone/>
              <a:defRPr sz="500"/>
            </a:lvl8pPr>
            <a:lvl9pPr lvl="8" rtl="0">
              <a:spcBef>
                <a:spcPts val="1600"/>
              </a:spcBef>
              <a:spcAft>
                <a:spcPts val="1600"/>
              </a:spcAft>
              <a:buNone/>
              <a:defRPr sz="5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ody ">
  <p:cSld name="Body / Phone">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lstStyle>
            <a:lvl1pPr marL="0" marR="0" lvl="0" indent="0" algn="l" rtl="0">
              <a:lnSpc>
                <a:spcPct val="100000"/>
              </a:lnSpc>
              <a:spcBef>
                <a:spcPts val="0"/>
              </a:spcBef>
              <a:spcAft>
                <a:spcPts val="0"/>
              </a:spcAft>
              <a:buNone/>
              <a:defRPr sz="2600">
                <a:latin typeface="Helvetica Neue"/>
                <a:ea typeface="Helvetica Neue"/>
                <a:cs typeface="Helvetica Neue"/>
                <a:sym typeface="Helvetica Neue"/>
              </a:defRPr>
            </a:lvl1pPr>
            <a:lvl2pPr lvl="1" rtl="0">
              <a:lnSpc>
                <a:spcPct val="100000"/>
              </a:lnSpc>
              <a:spcBef>
                <a:spcPts val="0"/>
              </a:spcBef>
              <a:spcAft>
                <a:spcPts val="0"/>
              </a:spcAft>
              <a:buNone/>
              <a:defRPr sz="500"/>
            </a:lvl2pPr>
            <a:lvl3pPr lvl="2" rtl="0">
              <a:lnSpc>
                <a:spcPct val="100000"/>
              </a:lnSpc>
              <a:spcBef>
                <a:spcPts val="0"/>
              </a:spcBef>
              <a:spcAft>
                <a:spcPts val="0"/>
              </a:spcAft>
              <a:buNone/>
              <a:defRPr sz="500"/>
            </a:lvl3pPr>
            <a:lvl4pPr lvl="3" rtl="0">
              <a:lnSpc>
                <a:spcPct val="100000"/>
              </a:lnSpc>
              <a:spcBef>
                <a:spcPts val="0"/>
              </a:spcBef>
              <a:spcAft>
                <a:spcPts val="0"/>
              </a:spcAft>
              <a:buNone/>
              <a:defRPr sz="500"/>
            </a:lvl4pPr>
            <a:lvl5pPr lvl="4" rtl="0">
              <a:lnSpc>
                <a:spcPct val="100000"/>
              </a:lnSpc>
              <a:spcBef>
                <a:spcPts val="0"/>
              </a:spcBef>
              <a:spcAft>
                <a:spcPts val="0"/>
              </a:spcAft>
              <a:buNone/>
              <a:defRPr sz="500"/>
            </a:lvl5pPr>
            <a:lvl6pPr lvl="5" rtl="0">
              <a:lnSpc>
                <a:spcPct val="100000"/>
              </a:lnSpc>
              <a:spcBef>
                <a:spcPts val="0"/>
              </a:spcBef>
              <a:spcAft>
                <a:spcPts val="0"/>
              </a:spcAft>
              <a:buNone/>
              <a:defRPr sz="500"/>
            </a:lvl6pPr>
            <a:lvl7pPr lvl="6" rtl="0">
              <a:lnSpc>
                <a:spcPct val="100000"/>
              </a:lnSpc>
              <a:spcBef>
                <a:spcPts val="0"/>
              </a:spcBef>
              <a:spcAft>
                <a:spcPts val="0"/>
              </a:spcAft>
              <a:buNone/>
              <a:defRPr sz="500"/>
            </a:lvl7pPr>
            <a:lvl8pPr lvl="7" rtl="0">
              <a:lnSpc>
                <a:spcPct val="100000"/>
              </a:lnSpc>
              <a:spcBef>
                <a:spcPts val="0"/>
              </a:spcBef>
              <a:spcAft>
                <a:spcPts val="0"/>
              </a:spcAft>
              <a:buNone/>
              <a:defRPr sz="500"/>
            </a:lvl8pPr>
            <a:lvl9pPr lvl="8" rtl="0">
              <a:lnSpc>
                <a:spcPct val="100000"/>
              </a:lnSpc>
              <a:spcBef>
                <a:spcPts val="0"/>
              </a:spcBef>
              <a:spcAft>
                <a:spcPts val="0"/>
              </a:spcAft>
              <a:buNone/>
              <a:defRPr sz="500"/>
            </a:lvl9pPr>
          </a:lstStyle>
          <a:p>
            <a:endParaRPr/>
          </a:p>
        </p:txBody>
      </p:sp>
      <p:sp>
        <p:nvSpPr>
          <p:cNvPr id="59" name="Google Shape;59;p14"/>
          <p:cNvSpPr txBox="1">
            <a:spLocks noGrp="1"/>
          </p:cNvSpPr>
          <p:nvPr>
            <p:ph type="subTitle" idx="1"/>
          </p:nvPr>
        </p:nvSpPr>
        <p:spPr>
          <a:xfrm>
            <a:off x="883744" y="889144"/>
            <a:ext cx="3565200" cy="264900"/>
          </a:xfrm>
          <a:prstGeom prst="rect">
            <a:avLst/>
          </a:prstGeom>
        </p:spPr>
        <p:txBody>
          <a:bodyPr spcFirstLastPara="1" wrap="square" lIns="34275" tIns="34275" rIns="34275" bIns="34275" anchor="t" anchorCtr="0"/>
          <a:lstStyle>
            <a:lvl1pPr marL="0" marR="0" lvl="0" indent="0" algn="l" rtl="0">
              <a:lnSpc>
                <a:spcPct val="110000"/>
              </a:lnSpc>
              <a:spcBef>
                <a:spcPts val="0"/>
              </a:spcBef>
              <a:spcAft>
                <a:spcPts val="0"/>
              </a:spcAft>
              <a:buNone/>
              <a:defRPr sz="1400">
                <a:solidFill>
                  <a:srgbClr val="12939A"/>
                </a:solidFill>
                <a:latin typeface="Helvetica Neue"/>
                <a:ea typeface="Helvetica Neue"/>
                <a:cs typeface="Helvetica Neue"/>
                <a:sym typeface="Helvetica Neue"/>
              </a:defRPr>
            </a:lvl1pPr>
            <a:lvl2pPr lvl="1" rtl="0">
              <a:spcBef>
                <a:spcPts val="0"/>
              </a:spcBef>
              <a:spcAft>
                <a:spcPts val="0"/>
              </a:spcAft>
              <a:buNone/>
              <a:defRPr sz="500"/>
            </a:lvl2pPr>
            <a:lvl3pPr lvl="2" rtl="0">
              <a:spcBef>
                <a:spcPts val="1600"/>
              </a:spcBef>
              <a:spcAft>
                <a:spcPts val="0"/>
              </a:spcAft>
              <a:buNone/>
              <a:defRPr sz="500"/>
            </a:lvl3pPr>
            <a:lvl4pPr lvl="3" rtl="0">
              <a:spcBef>
                <a:spcPts val="1600"/>
              </a:spcBef>
              <a:spcAft>
                <a:spcPts val="0"/>
              </a:spcAft>
              <a:buNone/>
              <a:defRPr sz="500"/>
            </a:lvl4pPr>
            <a:lvl5pPr lvl="4" rtl="0">
              <a:spcBef>
                <a:spcPts val="1600"/>
              </a:spcBef>
              <a:spcAft>
                <a:spcPts val="0"/>
              </a:spcAft>
              <a:buNone/>
              <a:defRPr sz="500"/>
            </a:lvl5pPr>
            <a:lvl6pPr lvl="5" rtl="0">
              <a:spcBef>
                <a:spcPts val="1600"/>
              </a:spcBef>
              <a:spcAft>
                <a:spcPts val="0"/>
              </a:spcAft>
              <a:buNone/>
              <a:defRPr sz="500"/>
            </a:lvl6pPr>
            <a:lvl7pPr lvl="6" rtl="0">
              <a:spcBef>
                <a:spcPts val="1600"/>
              </a:spcBef>
              <a:spcAft>
                <a:spcPts val="0"/>
              </a:spcAft>
              <a:buNone/>
              <a:defRPr sz="500"/>
            </a:lvl7pPr>
            <a:lvl8pPr lvl="7" rtl="0">
              <a:spcBef>
                <a:spcPts val="1600"/>
              </a:spcBef>
              <a:spcAft>
                <a:spcPts val="0"/>
              </a:spcAft>
              <a:buNone/>
              <a:defRPr sz="500"/>
            </a:lvl8pPr>
            <a:lvl9pPr lvl="8" rtl="0">
              <a:spcBef>
                <a:spcPts val="1600"/>
              </a:spcBef>
              <a:spcAft>
                <a:spcPts val="1600"/>
              </a:spcAft>
              <a:buNone/>
              <a:defRPr sz="500"/>
            </a:lvl9pPr>
          </a:lstStyle>
          <a:p>
            <a:endParaRPr/>
          </a:p>
        </p:txBody>
      </p:sp>
      <p:sp>
        <p:nvSpPr>
          <p:cNvPr id="60" name="Google Shape;60;p14"/>
          <p:cNvSpPr txBox="1">
            <a:spLocks noGrp="1"/>
          </p:cNvSpPr>
          <p:nvPr>
            <p:ph type="subTitle" idx="2"/>
          </p:nvPr>
        </p:nvSpPr>
        <p:spPr>
          <a:xfrm>
            <a:off x="883744" y="1629384"/>
            <a:ext cx="3610500" cy="3023700"/>
          </a:xfrm>
          <a:prstGeom prst="rect">
            <a:avLst/>
          </a:prstGeom>
        </p:spPr>
        <p:txBody>
          <a:bodyPr spcFirstLastPara="1" wrap="square" lIns="34275" tIns="34275" rIns="34275" bIns="34275" anchor="t" anchorCtr="0"/>
          <a:lstStyle>
            <a:lvl1pPr marL="0" marR="0" lvl="0" indent="0" algn="l" rtl="0">
              <a:lnSpc>
                <a:spcPct val="110000"/>
              </a:lnSpc>
              <a:spcBef>
                <a:spcPts val="0"/>
              </a:spcBef>
              <a:spcAft>
                <a:spcPts val="0"/>
              </a:spcAft>
              <a:buNone/>
              <a:defRPr sz="1100">
                <a:latin typeface="Helvetica Neue"/>
                <a:ea typeface="Helvetica Neue"/>
                <a:cs typeface="Helvetica Neue"/>
                <a:sym typeface="Helvetica Neue"/>
              </a:defRPr>
            </a:lvl1pPr>
            <a:lvl2pPr lvl="1" rtl="0">
              <a:spcBef>
                <a:spcPts val="800"/>
              </a:spcBef>
              <a:spcAft>
                <a:spcPts val="0"/>
              </a:spcAft>
              <a:buNone/>
              <a:defRPr sz="500"/>
            </a:lvl2pPr>
            <a:lvl3pPr lvl="2" rtl="0">
              <a:spcBef>
                <a:spcPts val="1600"/>
              </a:spcBef>
              <a:spcAft>
                <a:spcPts val="0"/>
              </a:spcAft>
              <a:buNone/>
              <a:defRPr sz="500"/>
            </a:lvl3pPr>
            <a:lvl4pPr lvl="3" rtl="0">
              <a:spcBef>
                <a:spcPts val="1600"/>
              </a:spcBef>
              <a:spcAft>
                <a:spcPts val="0"/>
              </a:spcAft>
              <a:buNone/>
              <a:defRPr sz="500"/>
            </a:lvl4pPr>
            <a:lvl5pPr lvl="4" rtl="0">
              <a:spcBef>
                <a:spcPts val="1600"/>
              </a:spcBef>
              <a:spcAft>
                <a:spcPts val="0"/>
              </a:spcAft>
              <a:buNone/>
              <a:defRPr sz="500"/>
            </a:lvl5pPr>
            <a:lvl6pPr lvl="5" rtl="0">
              <a:spcBef>
                <a:spcPts val="1600"/>
              </a:spcBef>
              <a:spcAft>
                <a:spcPts val="0"/>
              </a:spcAft>
              <a:buNone/>
              <a:defRPr sz="500"/>
            </a:lvl6pPr>
            <a:lvl7pPr lvl="6" rtl="0">
              <a:spcBef>
                <a:spcPts val="1600"/>
              </a:spcBef>
              <a:spcAft>
                <a:spcPts val="0"/>
              </a:spcAft>
              <a:buNone/>
              <a:defRPr sz="500"/>
            </a:lvl7pPr>
            <a:lvl8pPr lvl="7" rtl="0">
              <a:spcBef>
                <a:spcPts val="1600"/>
              </a:spcBef>
              <a:spcAft>
                <a:spcPts val="0"/>
              </a:spcAft>
              <a:buNone/>
              <a:defRPr sz="500"/>
            </a:lvl8pPr>
            <a:lvl9pPr lvl="8" rtl="0">
              <a:spcBef>
                <a:spcPts val="1600"/>
              </a:spcBef>
              <a:spcAft>
                <a:spcPts val="1600"/>
              </a:spcAft>
              <a:buNone/>
              <a:defRPr sz="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1">
  <p:cSld name="Title Slide 1">
    <p:spTree>
      <p:nvGrpSpPr>
        <p:cNvPr id="1" name="Shape 61"/>
        <p:cNvGrpSpPr/>
        <p:nvPr/>
      </p:nvGrpSpPr>
      <p:grpSpPr>
        <a:xfrm>
          <a:off x="0" y="0"/>
          <a:ext cx="0" cy="0"/>
          <a:chOff x="0" y="0"/>
          <a:chExt cx="0" cy="0"/>
        </a:xfrm>
      </p:grpSpPr>
      <p:pic>
        <p:nvPicPr>
          <p:cNvPr id="62" name="Google Shape;62;p15" descr="Uber_Grid_Black_RGB_CONTRAST.png"/>
          <p:cNvPicPr preferRelativeResize="0"/>
          <p:nvPr/>
        </p:nvPicPr>
        <p:blipFill rotWithShape="1">
          <a:blip r:embed="rId2">
            <a:alphaModFix/>
          </a:blip>
          <a:srcRect b="26459"/>
          <a:stretch/>
        </p:blipFill>
        <p:spPr>
          <a:xfrm>
            <a:off x="1" y="4"/>
            <a:ext cx="9144000" cy="4483200"/>
          </a:xfrm>
          <a:prstGeom prst="rect">
            <a:avLst/>
          </a:prstGeom>
          <a:noFill/>
          <a:ln>
            <a:noFill/>
          </a:ln>
        </p:spPr>
      </p:pic>
      <p:sp>
        <p:nvSpPr>
          <p:cNvPr id="63" name="Google Shape;63;p15"/>
          <p:cNvSpPr txBox="1">
            <a:spLocks noGrp="1"/>
          </p:cNvSpPr>
          <p:nvPr>
            <p:ph type="ctrTitle"/>
          </p:nvPr>
        </p:nvSpPr>
        <p:spPr>
          <a:xfrm>
            <a:off x="384901" y="2134450"/>
            <a:ext cx="7997100" cy="1159800"/>
          </a:xfrm>
          <a:prstGeom prst="rect">
            <a:avLst/>
          </a:prstGeom>
          <a:noFill/>
          <a:ln>
            <a:noFill/>
          </a:ln>
        </p:spPr>
        <p:txBody>
          <a:bodyPr spcFirstLastPara="1" wrap="square" lIns="91425" tIns="91425" rIns="91425" bIns="91425" anchor="b" anchorCtr="0"/>
          <a:lstStyle>
            <a:lvl1pPr marL="0" marR="0" lvl="0" indent="0" algn="l" rtl="0">
              <a:lnSpc>
                <a:spcPct val="90000"/>
              </a:lnSpc>
              <a:spcBef>
                <a:spcPts val="0"/>
              </a:spcBef>
              <a:spcAft>
                <a:spcPts val="0"/>
              </a:spcAft>
              <a:buClr>
                <a:srgbClr val="FFFFFF"/>
              </a:buClr>
              <a:buSzPts val="2800"/>
              <a:buFont typeface="Calibri"/>
              <a:buNone/>
              <a:defRPr sz="3600" b="0" i="0" u="none" strike="noStrike" cap="none">
                <a:solidFill>
                  <a:srgbClr val="FFFFFF"/>
                </a:solidFill>
                <a:latin typeface="Calibri"/>
                <a:ea typeface="Calibri"/>
                <a:cs typeface="Calibri"/>
                <a:sym typeface="Calibri"/>
              </a:defRPr>
            </a:lvl1pPr>
            <a:lvl2pPr lvl="1" indent="0" algn="ctr" rtl="0">
              <a:spcBef>
                <a:spcPts val="0"/>
              </a:spcBef>
              <a:spcAft>
                <a:spcPts val="0"/>
              </a:spcAft>
              <a:buSzPts val="2800"/>
              <a:buNone/>
              <a:defRPr sz="1400"/>
            </a:lvl2pPr>
            <a:lvl3pPr lvl="2" indent="0" algn="ctr" rtl="0">
              <a:spcBef>
                <a:spcPts val="0"/>
              </a:spcBef>
              <a:spcAft>
                <a:spcPts val="0"/>
              </a:spcAft>
              <a:buSzPts val="2800"/>
              <a:buNone/>
              <a:defRPr sz="1400"/>
            </a:lvl3pPr>
            <a:lvl4pPr lvl="3" indent="0" algn="ctr" rtl="0">
              <a:spcBef>
                <a:spcPts val="0"/>
              </a:spcBef>
              <a:spcAft>
                <a:spcPts val="0"/>
              </a:spcAft>
              <a:buSzPts val="2800"/>
              <a:buNone/>
              <a:defRPr sz="1400"/>
            </a:lvl4pPr>
            <a:lvl5pPr lvl="4" indent="0" algn="ctr" rtl="0">
              <a:spcBef>
                <a:spcPts val="0"/>
              </a:spcBef>
              <a:spcAft>
                <a:spcPts val="0"/>
              </a:spcAft>
              <a:buSzPts val="2800"/>
              <a:buNone/>
              <a:defRPr sz="1400"/>
            </a:lvl5pPr>
            <a:lvl6pPr lvl="5" indent="0" algn="ctr" rtl="0">
              <a:spcBef>
                <a:spcPts val="0"/>
              </a:spcBef>
              <a:spcAft>
                <a:spcPts val="0"/>
              </a:spcAft>
              <a:buSzPts val="2800"/>
              <a:buNone/>
              <a:defRPr sz="1400"/>
            </a:lvl6pPr>
            <a:lvl7pPr lvl="6" indent="0" algn="ctr" rtl="0">
              <a:spcBef>
                <a:spcPts val="0"/>
              </a:spcBef>
              <a:spcAft>
                <a:spcPts val="0"/>
              </a:spcAft>
              <a:buSzPts val="2800"/>
              <a:buNone/>
              <a:defRPr sz="1400"/>
            </a:lvl7pPr>
            <a:lvl8pPr lvl="7" indent="0" algn="ctr" rtl="0">
              <a:spcBef>
                <a:spcPts val="0"/>
              </a:spcBef>
              <a:spcAft>
                <a:spcPts val="0"/>
              </a:spcAft>
              <a:buSzPts val="2800"/>
              <a:buNone/>
              <a:defRPr sz="1400"/>
            </a:lvl8pPr>
            <a:lvl9pPr lvl="8" indent="0" algn="ctr" rtl="0">
              <a:spcBef>
                <a:spcPts val="0"/>
              </a:spcBef>
              <a:spcAft>
                <a:spcPts val="0"/>
              </a:spcAft>
              <a:buSzPts val="2800"/>
              <a:buNone/>
              <a:defRPr sz="1400"/>
            </a:lvl9pPr>
          </a:lstStyle>
          <a:p>
            <a:endParaRPr/>
          </a:p>
        </p:txBody>
      </p:sp>
      <p:sp>
        <p:nvSpPr>
          <p:cNvPr id="64" name="Google Shape;64;p15"/>
          <p:cNvSpPr txBox="1">
            <a:spLocks noGrp="1"/>
          </p:cNvSpPr>
          <p:nvPr>
            <p:ph type="subTitle" idx="1"/>
          </p:nvPr>
        </p:nvSpPr>
        <p:spPr>
          <a:xfrm>
            <a:off x="403951" y="3185176"/>
            <a:ext cx="7997100" cy="784800"/>
          </a:xfrm>
          <a:prstGeom prst="rect">
            <a:avLst/>
          </a:prstGeom>
          <a:noFill/>
          <a:ln>
            <a:noFill/>
          </a:ln>
        </p:spPr>
        <p:txBody>
          <a:bodyPr spcFirstLastPara="1" wrap="square" lIns="91425" tIns="91425" rIns="91425" bIns="91425" anchor="t" anchorCtr="0"/>
          <a:lstStyle>
            <a:lvl1pPr marL="177800" marR="0" lvl="0" indent="-177800" algn="l" rtl="0">
              <a:lnSpc>
                <a:spcPct val="90000"/>
              </a:lnSpc>
              <a:spcBef>
                <a:spcPts val="0"/>
              </a:spcBef>
              <a:spcAft>
                <a:spcPts val="0"/>
              </a:spcAft>
              <a:buClr>
                <a:srgbClr val="1FBAD6"/>
              </a:buClr>
              <a:buSzPts val="1800"/>
              <a:buFont typeface="Arial"/>
              <a:buNone/>
              <a:defRPr sz="1200" b="0" i="0" u="none" strike="noStrike" cap="none">
                <a:solidFill>
                  <a:srgbClr val="1FBAD6"/>
                </a:solidFill>
                <a:latin typeface="Calibri"/>
                <a:ea typeface="Calibri"/>
                <a:cs typeface="Calibri"/>
                <a:sym typeface="Calibri"/>
              </a:defRPr>
            </a:lvl1pPr>
            <a:lvl2pPr marL="520700" marR="0" lvl="1"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2pPr>
            <a:lvl3pPr marL="863600" marR="0" lvl="2"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3pPr>
            <a:lvl4pPr marL="1206500" marR="0" lvl="3"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4pPr>
            <a:lvl5pPr marL="1549400" marR="0" lvl="4"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5pPr>
            <a:lvl6pPr marL="1892300" marR="0" lvl="5"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6pPr>
            <a:lvl7pPr marL="2235200" marR="0" lvl="6"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7pPr>
            <a:lvl8pPr marL="2578100" marR="0" lvl="7" indent="-177800" algn="ctr" rtl="0">
              <a:lnSpc>
                <a:spcPct val="90000"/>
              </a:lnSpc>
              <a:spcBef>
                <a:spcPts val="1600"/>
              </a:spcBef>
              <a:spcAft>
                <a:spcPts val="0"/>
              </a:spcAft>
              <a:buClr>
                <a:schemeClr val="lt1"/>
              </a:buClr>
              <a:buSzPts val="1400"/>
              <a:buFont typeface="Arial"/>
              <a:buNone/>
              <a:defRPr sz="3000" b="0" i="0" u="none" strike="noStrike" cap="none">
                <a:solidFill>
                  <a:schemeClr val="lt1"/>
                </a:solidFill>
                <a:latin typeface="Calibri"/>
                <a:ea typeface="Calibri"/>
                <a:cs typeface="Calibri"/>
                <a:sym typeface="Calibri"/>
              </a:defRPr>
            </a:lvl8pPr>
            <a:lvl9pPr marL="2921000" marR="0" lvl="8" indent="-177800" algn="ctr" rtl="0">
              <a:lnSpc>
                <a:spcPct val="90000"/>
              </a:lnSpc>
              <a:spcBef>
                <a:spcPts val="1600"/>
              </a:spcBef>
              <a:spcAft>
                <a:spcPts val="1600"/>
              </a:spcAft>
              <a:buClr>
                <a:schemeClr val="lt1"/>
              </a:buClr>
              <a:buSzPts val="1400"/>
              <a:buFont typeface="Arial"/>
              <a:buNone/>
              <a:defRPr sz="3000" b="0" i="0" u="none" strike="noStrike" cap="none">
                <a:solidFill>
                  <a:schemeClr val="lt1"/>
                </a:solidFill>
                <a:latin typeface="Calibri"/>
                <a:ea typeface="Calibri"/>
                <a:cs typeface="Calibri"/>
                <a:sym typeface="Calibri"/>
              </a:defRPr>
            </a:lvl9pPr>
          </a:lstStyle>
          <a:p>
            <a:endParaRPr/>
          </a:p>
        </p:txBody>
      </p:sp>
      <p:pic>
        <p:nvPicPr>
          <p:cNvPr id="65" name="Google Shape;65;p15" descr="Uber-Black-Cropped.png"/>
          <p:cNvPicPr preferRelativeResize="0"/>
          <p:nvPr/>
        </p:nvPicPr>
        <p:blipFill rotWithShape="1">
          <a:blip r:embed="rId3">
            <a:alphaModFix/>
          </a:blip>
          <a:srcRect/>
          <a:stretch/>
        </p:blipFill>
        <p:spPr>
          <a:xfrm>
            <a:off x="860424" y="9342373"/>
            <a:ext cx="1355700" cy="192000"/>
          </a:xfrm>
          <a:prstGeom prst="rect">
            <a:avLst/>
          </a:prstGeom>
          <a:noFill/>
          <a:ln>
            <a:noFill/>
          </a:ln>
        </p:spPr>
      </p:pic>
      <p:sp>
        <p:nvSpPr>
          <p:cNvPr id="66" name="Google Shape;66;p15"/>
          <p:cNvSpPr/>
          <p:nvPr/>
        </p:nvSpPr>
        <p:spPr>
          <a:xfrm>
            <a:off x="0" y="4483075"/>
            <a:ext cx="9144000" cy="6603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Font typeface="Calibri"/>
              <a:buNone/>
            </a:pPr>
            <a:endParaRPr sz="1800" b="0" i="0" u="none" strike="noStrike" cap="none">
              <a:solidFill>
                <a:schemeClr val="dk1"/>
              </a:solidFill>
              <a:latin typeface="Calibri"/>
              <a:ea typeface="Calibri"/>
              <a:cs typeface="Calibri"/>
              <a:sym typeface="Calibri"/>
            </a:endParaRPr>
          </a:p>
        </p:txBody>
      </p:sp>
      <p:pic>
        <p:nvPicPr>
          <p:cNvPr id="67" name="Google Shape;67;p15" descr="Dot.png"/>
          <p:cNvPicPr preferRelativeResize="0"/>
          <p:nvPr/>
        </p:nvPicPr>
        <p:blipFill rotWithShape="1">
          <a:blip r:embed="rId4">
            <a:alphaModFix/>
          </a:blip>
          <a:srcRect/>
          <a:stretch/>
        </p:blipFill>
        <p:spPr>
          <a:xfrm>
            <a:off x="6981850" y="640225"/>
            <a:ext cx="1266600" cy="1266600"/>
          </a:xfrm>
          <a:prstGeom prst="rect">
            <a:avLst/>
          </a:prstGeom>
          <a:noFill/>
          <a:ln>
            <a:noFill/>
          </a:ln>
        </p:spPr>
      </p:pic>
      <p:pic>
        <p:nvPicPr>
          <p:cNvPr id="68" name="Google Shape;68;p15"/>
          <p:cNvPicPr preferRelativeResize="0"/>
          <p:nvPr/>
        </p:nvPicPr>
        <p:blipFill rotWithShape="1">
          <a:blip r:embed="rId5">
            <a:alphaModFix/>
          </a:blip>
          <a:srcRect/>
          <a:stretch/>
        </p:blipFill>
        <p:spPr>
          <a:xfrm>
            <a:off x="122128" y="4547908"/>
            <a:ext cx="1215000" cy="5307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69"/>
        <p:cNvGrpSpPr/>
        <p:nvPr/>
      </p:nvGrpSpPr>
      <p:grpSpPr>
        <a:xfrm>
          <a:off x="0" y="0"/>
          <a:ext cx="0" cy="0"/>
          <a:chOff x="0" y="0"/>
          <a:chExt cx="0" cy="0"/>
        </a:xfrm>
      </p:grpSpPr>
      <p:sp>
        <p:nvSpPr>
          <p:cNvPr id="70" name="Google Shape;70;p16"/>
          <p:cNvSpPr txBox="1">
            <a:spLocks noGrp="1"/>
          </p:cNvSpPr>
          <p:nvPr>
            <p:ph type="subTitle" idx="1"/>
          </p:nvPr>
        </p:nvSpPr>
        <p:spPr>
          <a:xfrm>
            <a:off x="903375" y="2242936"/>
            <a:ext cx="3544200" cy="310500"/>
          </a:xfrm>
          <a:prstGeom prst="rect">
            <a:avLst/>
          </a:prstGeom>
        </p:spPr>
        <p:txBody>
          <a:bodyPr spcFirstLastPara="1" wrap="square" lIns="34275" tIns="34275" rIns="34275" bIns="34275" anchor="t" anchorCtr="0"/>
          <a:lstStyle>
            <a:lvl1pPr marL="0" marR="0" lvl="0" indent="0" algn="l" rtl="0">
              <a:lnSpc>
                <a:spcPct val="100000"/>
              </a:lnSpc>
              <a:spcBef>
                <a:spcPts val="0"/>
              </a:spcBef>
              <a:spcAft>
                <a:spcPts val="0"/>
              </a:spcAft>
              <a:buNone/>
              <a:defRPr sz="1200">
                <a:solidFill>
                  <a:srgbClr val="12939A"/>
                </a:solidFill>
                <a:latin typeface="Helvetica Neue"/>
                <a:ea typeface="Helvetica Neue"/>
                <a:cs typeface="Helvetica Neue"/>
                <a:sym typeface="Helvetica Neue"/>
              </a:defRPr>
            </a:lvl1pPr>
            <a:lvl2pPr lvl="1" rtl="0">
              <a:spcBef>
                <a:spcPts val="0"/>
              </a:spcBef>
              <a:spcAft>
                <a:spcPts val="0"/>
              </a:spcAft>
              <a:buNone/>
              <a:defRPr sz="500" b="1"/>
            </a:lvl2pPr>
            <a:lvl3pPr lvl="2" rtl="0">
              <a:spcBef>
                <a:spcPts val="1600"/>
              </a:spcBef>
              <a:spcAft>
                <a:spcPts val="0"/>
              </a:spcAft>
              <a:buNone/>
              <a:defRPr sz="500" b="1"/>
            </a:lvl3pPr>
            <a:lvl4pPr lvl="3" rtl="0">
              <a:spcBef>
                <a:spcPts val="1600"/>
              </a:spcBef>
              <a:spcAft>
                <a:spcPts val="0"/>
              </a:spcAft>
              <a:buNone/>
              <a:defRPr sz="500" b="1"/>
            </a:lvl4pPr>
            <a:lvl5pPr lvl="4" rtl="0">
              <a:spcBef>
                <a:spcPts val="1600"/>
              </a:spcBef>
              <a:spcAft>
                <a:spcPts val="0"/>
              </a:spcAft>
              <a:buNone/>
              <a:defRPr sz="500" b="1"/>
            </a:lvl5pPr>
            <a:lvl6pPr lvl="5" rtl="0">
              <a:spcBef>
                <a:spcPts val="1600"/>
              </a:spcBef>
              <a:spcAft>
                <a:spcPts val="0"/>
              </a:spcAft>
              <a:buNone/>
              <a:defRPr sz="500" b="1"/>
            </a:lvl6pPr>
            <a:lvl7pPr lvl="6" rtl="0">
              <a:spcBef>
                <a:spcPts val="1600"/>
              </a:spcBef>
              <a:spcAft>
                <a:spcPts val="0"/>
              </a:spcAft>
              <a:buNone/>
              <a:defRPr sz="500" b="1"/>
            </a:lvl7pPr>
            <a:lvl8pPr lvl="7" rtl="0">
              <a:spcBef>
                <a:spcPts val="1600"/>
              </a:spcBef>
              <a:spcAft>
                <a:spcPts val="0"/>
              </a:spcAft>
              <a:buNone/>
              <a:defRPr sz="500" b="1"/>
            </a:lvl8pPr>
            <a:lvl9pPr lvl="8" rtl="0">
              <a:spcBef>
                <a:spcPts val="1600"/>
              </a:spcBef>
              <a:spcAft>
                <a:spcPts val="1600"/>
              </a:spcAft>
              <a:buNone/>
              <a:defRPr sz="500" b="1"/>
            </a:lvl9pPr>
          </a:lstStyle>
          <a:p>
            <a:endParaRPr/>
          </a:p>
        </p:txBody>
      </p:sp>
      <p:pic>
        <p:nvPicPr>
          <p:cNvPr id="71" name="Google Shape;71;p16" descr="SHOT_D1_CAMA_15-09-03_0178_rt.jpg"/>
          <p:cNvPicPr preferRelativeResize="0"/>
          <p:nvPr/>
        </p:nvPicPr>
        <p:blipFill rotWithShape="1">
          <a:blip r:embed="rId2">
            <a:alphaModFix/>
          </a:blip>
          <a:srcRect l="44040" t="17303" r="29140" b="17303"/>
          <a:stretch/>
        </p:blipFill>
        <p:spPr>
          <a:xfrm>
            <a:off x="5966869" y="38"/>
            <a:ext cx="3163800" cy="5143500"/>
          </a:xfrm>
          <a:prstGeom prst="rect">
            <a:avLst/>
          </a:prstGeom>
          <a:noFill/>
          <a:ln>
            <a:noFill/>
          </a:ln>
        </p:spPr>
      </p:pic>
      <p:sp>
        <p:nvSpPr>
          <p:cNvPr id="72" name="Google Shape;72;p16"/>
          <p:cNvSpPr txBox="1"/>
          <p:nvPr/>
        </p:nvSpPr>
        <p:spPr>
          <a:xfrm>
            <a:off x="920837" y="1612136"/>
            <a:ext cx="3734100" cy="485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3000">
                <a:latin typeface="Helvetica Neue"/>
                <a:ea typeface="Helvetica Neue"/>
                <a:cs typeface="Helvetica Neue"/>
                <a:sym typeface="Helvetica Neue"/>
              </a:rPr>
              <a:t>Thank you</a:t>
            </a:r>
            <a:endParaRPr sz="3000">
              <a:latin typeface="Helvetica Neue"/>
              <a:ea typeface="Helvetica Neue"/>
              <a:cs typeface="Helvetica Neue"/>
              <a:sym typeface="Helvetica Neue"/>
            </a:endParaRPr>
          </a:p>
        </p:txBody>
      </p:sp>
      <p:pic>
        <p:nvPicPr>
          <p:cNvPr id="73" name="Google Shape;73;p16"/>
          <p:cNvPicPr preferRelativeResize="0"/>
          <p:nvPr/>
        </p:nvPicPr>
        <p:blipFill rotWithShape="1">
          <a:blip r:embed="rId3">
            <a:alphaModFix/>
          </a:blip>
          <a:srcRect/>
          <a:stretch/>
        </p:blipFill>
        <p:spPr>
          <a:xfrm>
            <a:off x="5377253" y="3451245"/>
            <a:ext cx="1182600" cy="1182600"/>
          </a:xfrm>
          <a:prstGeom prst="rect">
            <a:avLst/>
          </a:prstGeom>
          <a:noFill/>
          <a:ln>
            <a:noFill/>
          </a:ln>
        </p:spPr>
      </p:pic>
      <p:pic>
        <p:nvPicPr>
          <p:cNvPr id="74" name="Google Shape;74;p16" descr="Aqua_Preso-01.png"/>
          <p:cNvPicPr preferRelativeResize="0"/>
          <p:nvPr/>
        </p:nvPicPr>
        <p:blipFill rotWithShape="1">
          <a:blip r:embed="rId4">
            <a:alphaModFix/>
          </a:blip>
          <a:srcRect r="10"/>
          <a:stretch/>
        </p:blipFill>
        <p:spPr>
          <a:xfrm>
            <a:off x="8408789" y="-10009"/>
            <a:ext cx="735300" cy="5153400"/>
          </a:xfrm>
          <a:prstGeom prst="rect">
            <a:avLst/>
          </a:prstGeom>
          <a:noFill/>
          <a:ln>
            <a:noFill/>
          </a:ln>
        </p:spPr>
      </p:pic>
      <p:sp>
        <p:nvSpPr>
          <p:cNvPr id="75" name="Google Shape;75;p16"/>
          <p:cNvSpPr/>
          <p:nvPr/>
        </p:nvSpPr>
        <p:spPr>
          <a:xfrm>
            <a:off x="931949" y="3448213"/>
            <a:ext cx="3501000" cy="1114500"/>
          </a:xfrm>
          <a:prstGeom prst="rect">
            <a:avLst/>
          </a:prstGeom>
          <a:noFill/>
          <a:ln>
            <a:noFill/>
          </a:ln>
        </p:spPr>
        <p:txBody>
          <a:bodyPr spcFirstLastPara="1" wrap="square" lIns="0" tIns="0" rIns="0" bIns="0" anchor="t" anchorCtr="0">
            <a:noAutofit/>
          </a:bodyPr>
          <a:lstStyle/>
          <a:p>
            <a:pPr marL="0" marR="0" lvl="0" indent="0" algn="l" rtl="0">
              <a:lnSpc>
                <a:spcPct val="150000"/>
              </a:lnSpc>
              <a:spcBef>
                <a:spcPts val="0"/>
              </a:spcBef>
              <a:spcAft>
                <a:spcPts val="0"/>
              </a:spcAft>
              <a:buClr>
                <a:srgbClr val="777777"/>
              </a:buClr>
              <a:buFont typeface="Arial"/>
              <a:buNone/>
            </a:pPr>
            <a:r>
              <a:rPr lang="en" sz="500" b="0" i="0" u="none" strike="noStrike" cap="none">
                <a:solidFill>
                  <a:srgbClr val="777777"/>
                </a:solidFill>
                <a:latin typeface="Helvetica Neue"/>
                <a:ea typeface="Helvetica Neue"/>
                <a:cs typeface="Helvetica Neue"/>
                <a:sym typeface="Helvetica Neue"/>
              </a:rPr>
              <a:t>Proprietary and confidential © 2016 Uber Technologies, Inc. All rights reserved. No part of this document may be reproduced or utilized in any form or by any means, electronic or mechanical, including photocopying, recording, or by any information storage or retrieval systems, without permission in writing from Uber. This document is intended only for the use of the individual or entity to whom it is addressed and contains information that is privileged, confidential or otherwise exempt from disclosure under applicable law. All recipients of this document are notified that the information contained herein includes proprietary and confidential information of Uber, and recipient may not make use of, disseminate, or in any way disclose this document or any of the enclosed information to any person other than employees of addressee to the extent necessary for consultations with authorized personnel of Uber.</a:t>
            </a:r>
            <a:endParaRPr sz="500">
              <a:latin typeface="Helvetica Neue"/>
              <a:ea typeface="Helvetica Neue"/>
              <a:cs typeface="Helvetica Neue"/>
              <a:sym typeface="Helvetica Neue"/>
            </a:endParaRPr>
          </a:p>
        </p:txBody>
      </p:sp>
      <p:sp>
        <p:nvSpPr>
          <p:cNvPr id="76" name="Google Shape;76;p16"/>
          <p:cNvSpPr txBox="1">
            <a:spLocks noGrp="1"/>
          </p:cNvSpPr>
          <p:nvPr>
            <p:ph type="subTitle" idx="2"/>
          </p:nvPr>
        </p:nvSpPr>
        <p:spPr>
          <a:xfrm>
            <a:off x="903375" y="2582133"/>
            <a:ext cx="3544200" cy="624000"/>
          </a:xfrm>
          <a:prstGeom prst="rect">
            <a:avLst/>
          </a:prstGeom>
        </p:spPr>
        <p:txBody>
          <a:bodyPr spcFirstLastPara="1" wrap="square" lIns="34275" tIns="34275" rIns="34275" bIns="34275" anchor="t" anchorCtr="0"/>
          <a:lstStyle>
            <a:lvl1pPr marL="0" marR="0" lvl="0" indent="0" algn="l" rtl="0">
              <a:lnSpc>
                <a:spcPct val="120000"/>
              </a:lnSpc>
              <a:spcBef>
                <a:spcPts val="0"/>
              </a:spcBef>
              <a:spcAft>
                <a:spcPts val="0"/>
              </a:spcAft>
              <a:buNone/>
              <a:defRPr sz="900">
                <a:solidFill>
                  <a:srgbClr val="777777"/>
                </a:solidFill>
                <a:latin typeface="Helvetica Neue"/>
                <a:ea typeface="Helvetica Neue"/>
                <a:cs typeface="Helvetica Neue"/>
                <a:sym typeface="Helvetica Neue"/>
              </a:defRPr>
            </a:lvl1pPr>
            <a:lvl2pPr lvl="1" rtl="0">
              <a:spcBef>
                <a:spcPts val="0"/>
              </a:spcBef>
              <a:spcAft>
                <a:spcPts val="0"/>
              </a:spcAft>
              <a:buNone/>
              <a:defRPr sz="500" b="1"/>
            </a:lvl2pPr>
            <a:lvl3pPr lvl="2" rtl="0">
              <a:spcBef>
                <a:spcPts val="1600"/>
              </a:spcBef>
              <a:spcAft>
                <a:spcPts val="0"/>
              </a:spcAft>
              <a:buNone/>
              <a:defRPr sz="500" b="1"/>
            </a:lvl3pPr>
            <a:lvl4pPr lvl="3" rtl="0">
              <a:spcBef>
                <a:spcPts val="1600"/>
              </a:spcBef>
              <a:spcAft>
                <a:spcPts val="0"/>
              </a:spcAft>
              <a:buNone/>
              <a:defRPr sz="500" b="1"/>
            </a:lvl4pPr>
            <a:lvl5pPr lvl="4" rtl="0">
              <a:spcBef>
                <a:spcPts val="1600"/>
              </a:spcBef>
              <a:spcAft>
                <a:spcPts val="0"/>
              </a:spcAft>
              <a:buNone/>
              <a:defRPr sz="500" b="1"/>
            </a:lvl5pPr>
            <a:lvl6pPr lvl="5" rtl="0">
              <a:spcBef>
                <a:spcPts val="1600"/>
              </a:spcBef>
              <a:spcAft>
                <a:spcPts val="0"/>
              </a:spcAft>
              <a:buNone/>
              <a:defRPr sz="500" b="1"/>
            </a:lvl6pPr>
            <a:lvl7pPr lvl="6" rtl="0">
              <a:spcBef>
                <a:spcPts val="1600"/>
              </a:spcBef>
              <a:spcAft>
                <a:spcPts val="0"/>
              </a:spcAft>
              <a:buNone/>
              <a:defRPr sz="500" b="1"/>
            </a:lvl7pPr>
            <a:lvl8pPr lvl="7" rtl="0">
              <a:spcBef>
                <a:spcPts val="1600"/>
              </a:spcBef>
              <a:spcAft>
                <a:spcPts val="0"/>
              </a:spcAft>
              <a:buNone/>
              <a:defRPr sz="500" b="1"/>
            </a:lvl8pPr>
            <a:lvl9pPr lvl="8" rtl="0">
              <a:spcBef>
                <a:spcPts val="1600"/>
              </a:spcBef>
              <a:spcAft>
                <a:spcPts val="1600"/>
              </a:spcAft>
              <a:buNone/>
              <a:defRPr sz="500"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4.gif"/></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uber/hudi"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hyperlink" Target="https://eng.uber.com/hoodi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2" name="Google Shape;82;p17"/>
          <p:cNvSpPr txBox="1">
            <a:spLocks noGrp="1"/>
          </p:cNvSpPr>
          <p:nvPr>
            <p:ph type="title"/>
          </p:nvPr>
        </p:nvSpPr>
        <p:spPr>
          <a:xfrm>
            <a:off x="397125" y="971500"/>
            <a:ext cx="4912200" cy="2279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t>Hudi: Unifying </a:t>
            </a:r>
            <a:endParaRPr dirty="0"/>
          </a:p>
          <a:p>
            <a:pPr marL="0" lvl="0" indent="0" algn="l" rtl="0">
              <a:spcBef>
                <a:spcPts val="0"/>
              </a:spcBef>
              <a:spcAft>
                <a:spcPts val="0"/>
              </a:spcAft>
              <a:buNone/>
            </a:pPr>
            <a:r>
              <a:rPr lang="en" dirty="0"/>
              <a:t>Storage &amp; Serving </a:t>
            </a:r>
            <a:endParaRPr dirty="0"/>
          </a:p>
          <a:p>
            <a:pPr marL="0" lvl="0" indent="0" algn="l" rtl="0">
              <a:spcBef>
                <a:spcPts val="0"/>
              </a:spcBef>
              <a:spcAft>
                <a:spcPts val="0"/>
              </a:spcAft>
              <a:buNone/>
            </a:pPr>
            <a:r>
              <a:rPr lang="en" dirty="0"/>
              <a:t>For </a:t>
            </a:r>
            <a:endParaRPr dirty="0"/>
          </a:p>
          <a:p>
            <a:pPr marL="0" lvl="0" indent="0" algn="l" rtl="0">
              <a:spcBef>
                <a:spcPts val="0"/>
              </a:spcBef>
              <a:spcAft>
                <a:spcPts val="0"/>
              </a:spcAft>
              <a:buNone/>
            </a:pPr>
            <a:r>
              <a:rPr lang="en" dirty="0"/>
              <a:t>Batch &amp; Near-real-time Analytics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6"/>
          <p:cNvSpPr txBox="1"/>
          <p:nvPr/>
        </p:nvSpPr>
        <p:spPr>
          <a:xfrm>
            <a:off x="755275" y="94825"/>
            <a:ext cx="73338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Helvetica Neue"/>
                <a:ea typeface="Helvetica Neue"/>
                <a:cs typeface="Helvetica Neue"/>
                <a:sym typeface="Helvetica Neue"/>
              </a:rPr>
              <a:t>Hudi Views</a:t>
            </a:r>
            <a:endParaRPr sz="3000">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Different options to view the data</a:t>
            </a:r>
            <a:endParaRPr sz="1800">
              <a:solidFill>
                <a:srgbClr val="12939A"/>
              </a:solidFill>
              <a:latin typeface="Helvetica Neue"/>
              <a:ea typeface="Helvetica Neue"/>
              <a:cs typeface="Helvetica Neue"/>
              <a:sym typeface="Helvetica Neue"/>
            </a:endParaRPr>
          </a:p>
        </p:txBody>
      </p:sp>
      <p:sp>
        <p:nvSpPr>
          <p:cNvPr id="229" name="Google Shape;229;p26"/>
          <p:cNvSpPr txBox="1"/>
          <p:nvPr/>
        </p:nvSpPr>
        <p:spPr>
          <a:xfrm>
            <a:off x="2950325" y="1044275"/>
            <a:ext cx="3410700" cy="615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a:solidFill>
                  <a:schemeClr val="dk2"/>
                </a:solidFill>
                <a:latin typeface="Helvetica Neue"/>
                <a:ea typeface="Helvetica Neue"/>
                <a:cs typeface="Helvetica Neue"/>
                <a:sym typeface="Helvetica Neue"/>
              </a:rPr>
              <a:t>3 Logical views Of Dataset</a:t>
            </a:r>
            <a:endParaRPr sz="2000">
              <a:solidFill>
                <a:schemeClr val="dk2"/>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a:latin typeface="Helvetica Neue"/>
              <a:ea typeface="Helvetica Neue"/>
              <a:cs typeface="Helvetica Neue"/>
              <a:sym typeface="Helvetica Neue"/>
            </a:endParaRPr>
          </a:p>
        </p:txBody>
      </p:sp>
      <p:sp>
        <p:nvSpPr>
          <p:cNvPr id="230" name="Google Shape;230;p26"/>
          <p:cNvSpPr txBox="1"/>
          <p:nvPr/>
        </p:nvSpPr>
        <p:spPr>
          <a:xfrm>
            <a:off x="5093250" y="1805675"/>
            <a:ext cx="3304200" cy="107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chemeClr val="dk2"/>
                </a:solidFill>
                <a:latin typeface="Helvetica Neue"/>
                <a:ea typeface="Helvetica Neue"/>
                <a:cs typeface="Helvetica Neue"/>
                <a:sym typeface="Helvetica Neue"/>
              </a:rPr>
              <a:t>Real Time View </a:t>
            </a:r>
            <a:endParaRPr sz="180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Hybrid of row &amp; columnar data</a:t>
            </a:r>
            <a:endParaRPr>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Brings near-real time tables</a:t>
            </a:r>
            <a:endParaRPr>
              <a:solidFill>
                <a:schemeClr val="dk2"/>
              </a:solidFill>
              <a:latin typeface="Helvetica Neue"/>
              <a:ea typeface="Helvetica Neue"/>
              <a:cs typeface="Helvetica Neue"/>
              <a:sym typeface="Helvetica Neue"/>
            </a:endParaRPr>
          </a:p>
        </p:txBody>
      </p:sp>
      <p:sp>
        <p:nvSpPr>
          <p:cNvPr id="231" name="Google Shape;231;p26"/>
          <p:cNvSpPr txBox="1"/>
          <p:nvPr/>
        </p:nvSpPr>
        <p:spPr>
          <a:xfrm>
            <a:off x="3003575" y="3158125"/>
            <a:ext cx="3304200" cy="107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chemeClr val="dk2"/>
                </a:solidFill>
                <a:latin typeface="Helvetica Neue"/>
                <a:ea typeface="Helvetica Neue"/>
                <a:cs typeface="Helvetica Neue"/>
                <a:sym typeface="Helvetica Neue"/>
              </a:rPr>
              <a:t>Incremental View </a:t>
            </a:r>
            <a:endParaRPr sz="180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Stream of changes to a dataset</a:t>
            </a:r>
            <a:endParaRPr>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Enables Incremental Pull</a:t>
            </a:r>
            <a:endParaRPr>
              <a:solidFill>
                <a:schemeClr val="dk2"/>
              </a:solidFill>
              <a:latin typeface="Helvetica Neue"/>
              <a:ea typeface="Helvetica Neue"/>
              <a:cs typeface="Helvetica Neue"/>
              <a:sym typeface="Helvetica Neue"/>
            </a:endParaRPr>
          </a:p>
        </p:txBody>
      </p:sp>
      <p:sp>
        <p:nvSpPr>
          <p:cNvPr id="232" name="Google Shape;232;p26"/>
          <p:cNvSpPr txBox="1"/>
          <p:nvPr/>
        </p:nvSpPr>
        <p:spPr>
          <a:xfrm>
            <a:off x="755275" y="1805663"/>
            <a:ext cx="3304200" cy="107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en" sz="1800">
                <a:solidFill>
                  <a:schemeClr val="dk2"/>
                </a:solidFill>
                <a:latin typeface="Helvetica Neue"/>
                <a:ea typeface="Helvetica Neue"/>
                <a:cs typeface="Helvetica Neue"/>
                <a:sym typeface="Helvetica Neue"/>
              </a:rPr>
              <a:t>Read Optimized View</a:t>
            </a:r>
            <a:endParaRPr sz="180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Raw Parquet Query Performance</a:t>
            </a:r>
            <a:endParaRPr>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Targets existing Hive tables</a:t>
            </a:r>
            <a:endParaRPr sz="1800">
              <a:solidFill>
                <a:schemeClr val="dk2"/>
              </a:solidFill>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
                                            <p:txEl>
                                              <p:pRg st="0" end="0"/>
                                            </p:txEl>
                                          </p:spTgt>
                                        </p:tgtEl>
                                        <p:attrNameLst>
                                          <p:attrName>style.visibility</p:attrName>
                                        </p:attrNameLst>
                                      </p:cBhvr>
                                      <p:to>
                                        <p:strVal val="visible"/>
                                      </p:to>
                                    </p:set>
                                    <p:animEffect transition="in" filter="fade">
                                      <p:cBhvr>
                                        <p:cTn id="7" dur="1000"/>
                                        <p:tgtEl>
                                          <p:spTgt spid="22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9">
                                            <p:txEl>
                                              <p:pRg st="1" end="1"/>
                                            </p:txEl>
                                          </p:spTgt>
                                        </p:tgtEl>
                                        <p:attrNameLst>
                                          <p:attrName>style.visibility</p:attrName>
                                        </p:attrNameLst>
                                      </p:cBhvr>
                                      <p:to>
                                        <p:strVal val="visible"/>
                                      </p:to>
                                    </p:set>
                                    <p:animEffect transition="in" filter="fade">
                                      <p:cBhvr>
                                        <p:cTn id="12" dur="1000"/>
                                        <p:tgtEl>
                                          <p:spTgt spid="22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2"/>
                                        </p:tgtEl>
                                        <p:attrNameLst>
                                          <p:attrName>style.visibility</p:attrName>
                                        </p:attrNameLst>
                                      </p:cBhvr>
                                      <p:to>
                                        <p:strVal val="visible"/>
                                      </p:to>
                                    </p:set>
                                    <p:animEffect transition="in" filter="fade">
                                      <p:cBhvr>
                                        <p:cTn id="17" dur="1000"/>
                                        <p:tgtEl>
                                          <p:spTgt spid="2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30"/>
                                        </p:tgtEl>
                                        <p:attrNameLst>
                                          <p:attrName>style.visibility</p:attrName>
                                        </p:attrNameLst>
                                      </p:cBhvr>
                                      <p:to>
                                        <p:strVal val="visible"/>
                                      </p:to>
                                    </p:set>
                                    <p:animEffect transition="in" filter="fade">
                                      <p:cBhvr>
                                        <p:cTn id="22" dur="1000"/>
                                        <p:tgtEl>
                                          <p:spTgt spid="2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1"/>
                                        </p:tgtEl>
                                        <p:attrNameLst>
                                          <p:attrName>style.visibility</p:attrName>
                                        </p:attrNameLst>
                                      </p:cBhvr>
                                      <p:to>
                                        <p:strVal val="visible"/>
                                      </p:to>
                                    </p:set>
                                    <p:animEffect transition="in" filter="fade">
                                      <p:cBhvr>
                                        <p:cTn id="27" dur="10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p:nvPr/>
        </p:nvSpPr>
        <p:spPr>
          <a:xfrm>
            <a:off x="552850" y="94825"/>
            <a:ext cx="80382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Hudi: Storage Types &amp; Views</a:t>
            </a:r>
            <a:endParaRPr sz="2800">
              <a:latin typeface="Helvetica Neue"/>
              <a:ea typeface="Helvetica Neue"/>
              <a:cs typeface="Helvetica Neue"/>
              <a:sym typeface="Helvetica Neue"/>
            </a:endParaRPr>
          </a:p>
          <a:p>
            <a:pPr marL="0" lvl="0" indent="0" algn="l" rtl="0">
              <a:spcBef>
                <a:spcPts val="0"/>
              </a:spcBef>
              <a:spcAft>
                <a:spcPts val="0"/>
              </a:spcAft>
              <a:buNone/>
            </a:pPr>
            <a:r>
              <a:rPr lang="en" sz="1500">
                <a:solidFill>
                  <a:srgbClr val="12939A"/>
                </a:solidFill>
                <a:latin typeface="Helvetica Neue"/>
                <a:ea typeface="Helvetica Neue"/>
                <a:cs typeface="Helvetica Neue"/>
                <a:sym typeface="Helvetica Neue"/>
              </a:rPr>
              <a:t>Storage options</a:t>
            </a:r>
            <a:endParaRPr sz="1500">
              <a:solidFill>
                <a:srgbClr val="12939A"/>
              </a:solidFill>
              <a:latin typeface="Helvetica Neue"/>
              <a:ea typeface="Helvetica Neue"/>
              <a:cs typeface="Helvetica Neue"/>
              <a:sym typeface="Helvetica Neue"/>
            </a:endParaRPr>
          </a:p>
        </p:txBody>
      </p:sp>
      <p:graphicFrame>
        <p:nvGraphicFramePr>
          <p:cNvPr id="238" name="Google Shape;238;p27"/>
          <p:cNvGraphicFramePr/>
          <p:nvPr/>
        </p:nvGraphicFramePr>
        <p:xfrm>
          <a:off x="552850" y="1145950"/>
          <a:ext cx="8038300" cy="3218025"/>
        </p:xfrm>
        <a:graphic>
          <a:graphicData uri="http://schemas.openxmlformats.org/drawingml/2006/table">
            <a:tbl>
              <a:tblPr>
                <a:noFill/>
                <a:tableStyleId>{CA68778F-0180-42D5-84D6-803C47050704}</a:tableStyleId>
              </a:tblPr>
              <a:tblGrid>
                <a:gridCol w="4019150"/>
                <a:gridCol w="4019150"/>
              </a:tblGrid>
              <a:tr h="926125">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Storage Type</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Clr>
                          <a:schemeClr val="dk1"/>
                        </a:buClr>
                        <a:buSzPts val="1100"/>
                        <a:buFont typeface="Arial"/>
                        <a:buNone/>
                      </a:pPr>
                      <a:r>
                        <a:rPr lang="en" sz="1800" b="1">
                          <a:solidFill>
                            <a:schemeClr val="dk2"/>
                          </a:solidFill>
                          <a:latin typeface="Helvetica Neue"/>
                          <a:ea typeface="Helvetica Neue"/>
                          <a:cs typeface="Helvetica Neue"/>
                          <a:sym typeface="Helvetica Neue"/>
                        </a:rPr>
                        <a:t>(How is Data stored?)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Views</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None/>
                      </a:pPr>
                      <a:r>
                        <a:rPr lang="en" sz="1800" b="1">
                          <a:solidFill>
                            <a:schemeClr val="dk2"/>
                          </a:solidFill>
                          <a:latin typeface="Helvetica Neue"/>
                          <a:ea typeface="Helvetica Neue"/>
                          <a:cs typeface="Helvetica Neue"/>
                          <a:sym typeface="Helvetica Neue"/>
                        </a:rPr>
                        <a:t>(How is Data Read?)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solidFill>
                      <a:srgbClr val="FFFFFF"/>
                    </a:solidFill>
                  </a:tcPr>
                </a:tc>
              </a:tr>
              <a:tr h="1072925">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Copy On Write</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800">
                          <a:solidFill>
                            <a:srgbClr val="5B9BD5"/>
                          </a:solidFill>
                          <a:latin typeface="Helvetica Neue"/>
                          <a:ea typeface="Helvetica Neue"/>
                          <a:cs typeface="Helvetica Neue"/>
                          <a:sym typeface="Helvetica Neue"/>
                        </a:rPr>
                        <a:t>Read Optimized</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r>
              <a:tr h="1218975">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Merge On Read</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Read Optimized,</a:t>
                      </a:r>
                      <a:endParaRPr sz="1800">
                        <a:solidFill>
                          <a:srgbClr val="5B9BD5"/>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RealTime</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8"/>
                                        </p:tgtEl>
                                        <p:attrNameLst>
                                          <p:attrName>style.visibility</p:attrName>
                                        </p:attrNameLst>
                                      </p:cBhvr>
                                      <p:to>
                                        <p:strVal val="visible"/>
                                      </p:to>
                                    </p:set>
                                    <p:animEffect transition="in" filter="fade">
                                      <p:cBhvr>
                                        <p:cTn id="7" dur="10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8"/>
          <p:cNvSpPr txBox="1"/>
          <p:nvPr/>
        </p:nvSpPr>
        <p:spPr>
          <a:xfrm>
            <a:off x="552850" y="94825"/>
            <a:ext cx="80382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Hudi: Storage Types &amp; Views</a:t>
            </a:r>
            <a:endParaRPr sz="2800">
              <a:latin typeface="Helvetica Neue"/>
              <a:ea typeface="Helvetica Neue"/>
              <a:cs typeface="Helvetica Neue"/>
              <a:sym typeface="Helvetica Neue"/>
            </a:endParaRPr>
          </a:p>
          <a:p>
            <a:pPr marL="0" lvl="0" indent="0" algn="l" rtl="0">
              <a:spcBef>
                <a:spcPts val="0"/>
              </a:spcBef>
              <a:spcAft>
                <a:spcPts val="0"/>
              </a:spcAft>
              <a:buNone/>
            </a:pPr>
            <a:endParaRPr sz="2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graphicFrame>
        <p:nvGraphicFramePr>
          <p:cNvPr id="244" name="Google Shape;244;p28"/>
          <p:cNvGraphicFramePr/>
          <p:nvPr/>
        </p:nvGraphicFramePr>
        <p:xfrm>
          <a:off x="552850" y="1145950"/>
          <a:ext cx="8038300" cy="3218025"/>
        </p:xfrm>
        <a:graphic>
          <a:graphicData uri="http://schemas.openxmlformats.org/drawingml/2006/table">
            <a:tbl>
              <a:tblPr>
                <a:noFill/>
                <a:tableStyleId>{CA68778F-0180-42D5-84D6-803C47050704}</a:tableStyleId>
              </a:tblPr>
              <a:tblGrid>
                <a:gridCol w="4019150"/>
                <a:gridCol w="4019150"/>
              </a:tblGrid>
              <a:tr h="926125">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Storage Type</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Clr>
                          <a:schemeClr val="dk1"/>
                        </a:buClr>
                        <a:buSzPts val="1100"/>
                        <a:buFont typeface="Arial"/>
                        <a:buNone/>
                      </a:pPr>
                      <a:r>
                        <a:rPr lang="en" sz="1800" b="1">
                          <a:solidFill>
                            <a:schemeClr val="dk2"/>
                          </a:solidFill>
                          <a:latin typeface="Helvetica Neue"/>
                          <a:ea typeface="Helvetica Neue"/>
                          <a:cs typeface="Helvetica Neue"/>
                          <a:sym typeface="Helvetica Neue"/>
                        </a:rPr>
                        <a:t>(How is Data stored?)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38100" cap="flat" cmpd="sng">
                      <a:solidFill>
                        <a:srgbClr val="434343"/>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Views</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None/>
                      </a:pPr>
                      <a:r>
                        <a:rPr lang="en" sz="1800" b="1">
                          <a:solidFill>
                            <a:schemeClr val="dk2"/>
                          </a:solidFill>
                          <a:latin typeface="Helvetica Neue"/>
                          <a:ea typeface="Helvetica Neue"/>
                          <a:cs typeface="Helvetica Neue"/>
                          <a:sym typeface="Helvetica Neue"/>
                        </a:rPr>
                        <a:t>(How is Data Read?)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38100" cap="flat" cmpd="sng">
                      <a:solidFill>
                        <a:srgbClr val="434343"/>
                      </a:solidFill>
                      <a:prstDash val="solid"/>
                      <a:round/>
                      <a:headEnd type="none" w="sm" len="sm"/>
                      <a:tailEnd type="none" w="sm" len="sm"/>
                    </a:lnB>
                  </a:tcPr>
                </a:tc>
              </a:tr>
              <a:tr h="1072925">
                <a:tc>
                  <a:txBody>
                    <a:bodyPr/>
                    <a:lstStyle/>
                    <a:p>
                      <a:pPr marL="0" lvl="0" indent="0" algn="ctr" rtl="0">
                        <a:spcBef>
                          <a:spcPts val="0"/>
                        </a:spcBef>
                        <a:spcAft>
                          <a:spcPts val="0"/>
                        </a:spcAft>
                        <a:buNone/>
                      </a:pPr>
                      <a:r>
                        <a:rPr lang="en" sz="1800">
                          <a:solidFill>
                            <a:schemeClr val="dk2"/>
                          </a:solidFill>
                          <a:latin typeface="Helvetica Neue"/>
                          <a:ea typeface="Helvetica Neue"/>
                          <a:cs typeface="Helvetica Neue"/>
                          <a:sym typeface="Helvetica Neue"/>
                        </a:rPr>
                        <a:t>Copy On Write</a:t>
                      </a:r>
                      <a:endParaRPr sz="1800">
                        <a:solidFill>
                          <a:schemeClr val="dk2"/>
                        </a:solidFill>
                        <a:latin typeface="Helvetica Neue"/>
                        <a:ea typeface="Helvetica Neue"/>
                        <a:cs typeface="Helvetica Neue"/>
                        <a:sym typeface="Helvetica Neue"/>
                      </a:endParaRPr>
                    </a:p>
                  </a:txBody>
                  <a:tcPr marL="91425" marR="91425" marT="91425" marB="91425" anchor="ctr">
                    <a:lnL w="38100" cap="flat" cmpd="sng">
                      <a:solidFill>
                        <a:srgbClr val="434343"/>
                      </a:solidFill>
                      <a:prstDash val="solid"/>
                      <a:round/>
                      <a:headEnd type="none" w="sm" len="sm"/>
                      <a:tailEnd type="none" w="sm" len="sm"/>
                    </a:lnL>
                    <a:lnR w="38100" cap="flat" cmpd="sng">
                      <a:solidFill>
                        <a:srgbClr val="434343"/>
                      </a:solidFill>
                      <a:prstDash val="solid"/>
                      <a:round/>
                      <a:headEnd type="none" w="sm" len="sm"/>
                      <a:tailEnd type="none" w="sm" len="sm"/>
                    </a:lnR>
                    <a:lnT w="38100" cap="flat" cmpd="sng">
                      <a:solidFill>
                        <a:srgbClr val="434343"/>
                      </a:solidFill>
                      <a:prstDash val="solid"/>
                      <a:round/>
                      <a:headEnd type="none" w="sm" len="sm"/>
                      <a:tailEnd type="none" w="sm" len="sm"/>
                    </a:lnT>
                    <a:lnB w="38100" cap="flat" cmpd="sng">
                      <a:solidFill>
                        <a:srgbClr val="434343"/>
                      </a:solidFill>
                      <a:prstDash val="solid"/>
                      <a:round/>
                      <a:headEnd type="none" w="sm" len="sm"/>
                      <a:tailEnd type="none" w="sm" len="sm"/>
                    </a:lnB>
                    <a:solidFill>
                      <a:srgbClr val="93C47D"/>
                    </a:solidFill>
                  </a:tcPr>
                </a:tc>
                <a:tc>
                  <a:txBody>
                    <a:bodyPr/>
                    <a:lstStyle/>
                    <a:p>
                      <a:pPr marL="0" lvl="0" indent="0" algn="ctr" rtl="0">
                        <a:spcBef>
                          <a:spcPts val="0"/>
                        </a:spcBef>
                        <a:spcAft>
                          <a:spcPts val="0"/>
                        </a:spcAft>
                        <a:buNone/>
                      </a:pPr>
                      <a:r>
                        <a:rPr lang="en" sz="1800">
                          <a:solidFill>
                            <a:schemeClr val="dk2"/>
                          </a:solidFill>
                          <a:latin typeface="Helvetica Neue"/>
                          <a:ea typeface="Helvetica Neue"/>
                          <a:cs typeface="Helvetica Neue"/>
                          <a:sym typeface="Helvetica Neue"/>
                        </a:rPr>
                        <a:t>Read Optimized</a:t>
                      </a:r>
                      <a:endParaRPr sz="1800">
                        <a:solidFill>
                          <a:schemeClr val="dk2"/>
                        </a:solidFill>
                        <a:latin typeface="Helvetica Neue"/>
                        <a:ea typeface="Helvetica Neue"/>
                        <a:cs typeface="Helvetica Neue"/>
                        <a:sym typeface="Helvetica Neue"/>
                      </a:endParaRPr>
                    </a:p>
                  </a:txBody>
                  <a:tcPr marL="91425" marR="91425" marT="91425" marB="91425" anchor="ctr">
                    <a:lnL w="38100" cap="flat" cmpd="sng">
                      <a:solidFill>
                        <a:srgbClr val="434343"/>
                      </a:solidFill>
                      <a:prstDash val="solid"/>
                      <a:round/>
                      <a:headEnd type="none" w="sm" len="sm"/>
                      <a:tailEnd type="none" w="sm" len="sm"/>
                    </a:lnL>
                    <a:lnR w="38100" cap="flat" cmpd="sng">
                      <a:solidFill>
                        <a:srgbClr val="434343"/>
                      </a:solidFill>
                      <a:prstDash val="solid"/>
                      <a:round/>
                      <a:headEnd type="none" w="sm" len="sm"/>
                      <a:tailEnd type="none" w="sm" len="sm"/>
                    </a:lnR>
                    <a:lnT w="38100" cap="flat" cmpd="sng">
                      <a:solidFill>
                        <a:srgbClr val="434343"/>
                      </a:solidFill>
                      <a:prstDash val="solid"/>
                      <a:round/>
                      <a:headEnd type="none" w="sm" len="sm"/>
                      <a:tailEnd type="none" w="sm" len="sm"/>
                    </a:lnT>
                    <a:lnB w="38100" cap="flat" cmpd="sng">
                      <a:solidFill>
                        <a:srgbClr val="434343"/>
                      </a:solidFill>
                      <a:prstDash val="solid"/>
                      <a:round/>
                      <a:headEnd type="none" w="sm" len="sm"/>
                      <a:tailEnd type="none" w="sm" len="sm"/>
                    </a:lnB>
                    <a:solidFill>
                      <a:srgbClr val="93C47D"/>
                    </a:solidFill>
                  </a:tcPr>
                </a:tc>
              </a:tr>
              <a:tr h="1218975">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Merge On Read</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38100"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Read Optimized,</a:t>
                      </a:r>
                      <a:endParaRPr sz="1800">
                        <a:solidFill>
                          <a:srgbClr val="5B9BD5"/>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RealTime</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38100"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animEffect transition="in" filter="fade">
                                      <p:cBhvr>
                                        <p:cTn id="7" dur="1000"/>
                                        <p:tgtEl>
                                          <p:spTgt spid="2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grpSp>
        <p:nvGrpSpPr>
          <p:cNvPr id="249" name="Google Shape;249;p29"/>
          <p:cNvGrpSpPr/>
          <p:nvPr/>
        </p:nvGrpSpPr>
        <p:grpSpPr>
          <a:xfrm>
            <a:off x="0" y="586450"/>
            <a:ext cx="2226188" cy="1621500"/>
            <a:chOff x="0" y="586450"/>
            <a:chExt cx="2226188" cy="1621500"/>
          </a:xfrm>
        </p:grpSpPr>
        <p:grpSp>
          <p:nvGrpSpPr>
            <p:cNvPr id="250" name="Google Shape;250;p29"/>
            <p:cNvGrpSpPr/>
            <p:nvPr/>
          </p:nvGrpSpPr>
          <p:grpSpPr>
            <a:xfrm>
              <a:off x="613425" y="1038550"/>
              <a:ext cx="1612650" cy="255000"/>
              <a:chOff x="579450" y="1158925"/>
              <a:chExt cx="1612650" cy="255000"/>
            </a:xfrm>
          </p:grpSpPr>
          <p:sp>
            <p:nvSpPr>
              <p:cNvPr id="251" name="Google Shape;251;p29"/>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252" name="Google Shape;252;p29"/>
              <p:cNvSpPr/>
              <p:nvPr/>
            </p:nvSpPr>
            <p:spPr>
              <a:xfrm>
                <a:off x="1390800" y="1158925"/>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53" name="Google Shape;253;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254" name="Google Shape;254;p29"/>
            <p:cNvGrpSpPr/>
            <p:nvPr/>
          </p:nvGrpSpPr>
          <p:grpSpPr>
            <a:xfrm>
              <a:off x="613425" y="1343350"/>
              <a:ext cx="1612763" cy="255000"/>
              <a:chOff x="579450" y="1463725"/>
              <a:chExt cx="1612763" cy="255000"/>
            </a:xfrm>
          </p:grpSpPr>
          <p:sp>
            <p:nvSpPr>
              <p:cNvPr id="255" name="Google Shape;255;p29"/>
              <p:cNvSpPr/>
              <p:nvPr/>
            </p:nvSpPr>
            <p:spPr>
              <a:xfrm>
                <a:off x="5794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Key2</a:t>
                </a:r>
                <a:endParaRPr sz="900"/>
              </a:p>
            </p:txBody>
          </p:sp>
          <p:sp>
            <p:nvSpPr>
              <p:cNvPr id="256" name="Google Shape;256;p29"/>
              <p:cNvSpPr/>
              <p:nvPr/>
            </p:nvSpPr>
            <p:spPr>
              <a:xfrm>
                <a:off x="1321613" y="14637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57" name="Google Shape;257;p29"/>
              <p:cNvSpPr/>
              <p:nvPr/>
            </p:nvSpPr>
            <p:spPr>
              <a:xfrm>
                <a:off x="10315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258" name="Google Shape;258;p29"/>
            <p:cNvGrpSpPr/>
            <p:nvPr/>
          </p:nvGrpSpPr>
          <p:grpSpPr>
            <a:xfrm>
              <a:off x="613425" y="1648150"/>
              <a:ext cx="1612763" cy="255000"/>
              <a:chOff x="579450" y="1768525"/>
              <a:chExt cx="1612763" cy="255000"/>
            </a:xfrm>
          </p:grpSpPr>
          <p:sp>
            <p:nvSpPr>
              <p:cNvPr id="259" name="Google Shape;259;p29"/>
              <p:cNvSpPr/>
              <p:nvPr/>
            </p:nvSpPr>
            <p:spPr>
              <a:xfrm>
                <a:off x="5794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260" name="Google Shape;260;p29"/>
              <p:cNvSpPr/>
              <p:nvPr/>
            </p:nvSpPr>
            <p:spPr>
              <a:xfrm>
                <a:off x="1321613" y="17685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61" name="Google Shape;261;p29"/>
              <p:cNvSpPr/>
              <p:nvPr/>
            </p:nvSpPr>
            <p:spPr>
              <a:xfrm>
                <a:off x="10315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262" name="Google Shape;262;p29"/>
            <p:cNvGrpSpPr/>
            <p:nvPr/>
          </p:nvGrpSpPr>
          <p:grpSpPr>
            <a:xfrm>
              <a:off x="613425" y="1952950"/>
              <a:ext cx="1612763" cy="255000"/>
              <a:chOff x="579450" y="2073325"/>
              <a:chExt cx="1612763" cy="255000"/>
            </a:xfrm>
          </p:grpSpPr>
          <p:sp>
            <p:nvSpPr>
              <p:cNvPr id="263" name="Google Shape;263;p29"/>
              <p:cNvSpPr/>
              <p:nvPr/>
            </p:nvSpPr>
            <p:spPr>
              <a:xfrm>
                <a:off x="579450" y="20733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Key4</a:t>
                </a:r>
                <a:endParaRPr sz="900"/>
              </a:p>
            </p:txBody>
          </p:sp>
          <p:sp>
            <p:nvSpPr>
              <p:cNvPr id="264" name="Google Shape;264;p29"/>
              <p:cNvSpPr/>
              <p:nvPr/>
            </p:nvSpPr>
            <p:spPr>
              <a:xfrm>
                <a:off x="1321613" y="20733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65" name="Google Shape;265;p29"/>
              <p:cNvSpPr/>
              <p:nvPr/>
            </p:nvSpPr>
            <p:spPr>
              <a:xfrm>
                <a:off x="1031550" y="20733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sp>
          <p:nvSpPr>
            <p:cNvPr id="266" name="Google Shape;266;p29"/>
            <p:cNvSpPr/>
            <p:nvPr/>
          </p:nvSpPr>
          <p:spPr>
            <a:xfrm>
              <a:off x="0" y="58645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Batch 1</a:t>
              </a:r>
              <a:endParaRPr sz="1000">
                <a:solidFill>
                  <a:srgbClr val="424242"/>
                </a:solidFill>
                <a:highlight>
                  <a:srgbClr val="00FFFF"/>
                </a:highlight>
              </a:endParaRPr>
            </a:p>
            <a:p>
              <a:pPr marL="0" lvl="0" indent="0" algn="ctr" rtl="0">
                <a:spcBef>
                  <a:spcPts val="0"/>
                </a:spcBef>
                <a:spcAft>
                  <a:spcPts val="0"/>
                </a:spcAft>
                <a:buNone/>
              </a:pPr>
              <a:r>
                <a:rPr lang="en" sz="1000">
                  <a:solidFill>
                    <a:srgbClr val="424242"/>
                  </a:solidFill>
                  <a:highlight>
                    <a:srgbClr val="00FFFF"/>
                  </a:highlight>
                </a:rPr>
                <a:t>Ts1</a:t>
              </a:r>
              <a:endParaRPr sz="1000">
                <a:solidFill>
                  <a:srgbClr val="424242"/>
                </a:solidFill>
                <a:highlight>
                  <a:srgbClr val="00FFFF"/>
                </a:highlight>
              </a:endParaRPr>
            </a:p>
          </p:txBody>
        </p:sp>
      </p:grpSp>
      <p:grpSp>
        <p:nvGrpSpPr>
          <p:cNvPr id="267" name="Google Shape;267;p29"/>
          <p:cNvGrpSpPr/>
          <p:nvPr/>
        </p:nvGrpSpPr>
        <p:grpSpPr>
          <a:xfrm>
            <a:off x="1290675" y="2207950"/>
            <a:ext cx="1396325" cy="516600"/>
            <a:chOff x="1290675" y="2207950"/>
            <a:chExt cx="1396325" cy="516600"/>
          </a:xfrm>
        </p:grpSpPr>
        <p:cxnSp>
          <p:nvCxnSpPr>
            <p:cNvPr id="268" name="Google Shape;268;p29"/>
            <p:cNvCxnSpPr>
              <a:stCxn id="265" idx="2"/>
            </p:cNvCxnSpPr>
            <p:nvPr/>
          </p:nvCxnSpPr>
          <p:spPr>
            <a:xfrm flipH="1">
              <a:off x="1290675" y="2207950"/>
              <a:ext cx="900" cy="516600"/>
            </a:xfrm>
            <a:prstGeom prst="straightConnector1">
              <a:avLst/>
            </a:prstGeom>
            <a:noFill/>
            <a:ln w="19050" cap="flat" cmpd="sng">
              <a:solidFill>
                <a:schemeClr val="dk2"/>
              </a:solidFill>
              <a:prstDash val="solid"/>
              <a:round/>
              <a:headEnd type="none" w="med" len="med"/>
              <a:tailEnd type="none" w="med" len="med"/>
            </a:ln>
          </p:spPr>
        </p:cxnSp>
        <p:cxnSp>
          <p:nvCxnSpPr>
            <p:cNvPr id="269" name="Google Shape;269;p29"/>
            <p:cNvCxnSpPr/>
            <p:nvPr/>
          </p:nvCxnSpPr>
          <p:spPr>
            <a:xfrm>
              <a:off x="1297400" y="2713350"/>
              <a:ext cx="1389600" cy="0"/>
            </a:xfrm>
            <a:prstGeom prst="straightConnector1">
              <a:avLst/>
            </a:prstGeom>
            <a:noFill/>
            <a:ln w="19050" cap="flat" cmpd="sng">
              <a:solidFill>
                <a:schemeClr val="dk2"/>
              </a:solidFill>
              <a:prstDash val="solid"/>
              <a:round/>
              <a:headEnd type="none" w="med" len="med"/>
              <a:tailEnd type="triangle" w="med" len="med"/>
            </a:ln>
          </p:spPr>
        </p:cxnSp>
      </p:grpSp>
      <p:grpSp>
        <p:nvGrpSpPr>
          <p:cNvPr id="270" name="Google Shape;270;p29"/>
          <p:cNvGrpSpPr/>
          <p:nvPr/>
        </p:nvGrpSpPr>
        <p:grpSpPr>
          <a:xfrm>
            <a:off x="76083" y="2678000"/>
            <a:ext cx="2149988" cy="1257025"/>
            <a:chOff x="0" y="2703525"/>
            <a:chExt cx="2149988" cy="1257025"/>
          </a:xfrm>
        </p:grpSpPr>
        <p:grpSp>
          <p:nvGrpSpPr>
            <p:cNvPr id="271" name="Google Shape;271;p29"/>
            <p:cNvGrpSpPr/>
            <p:nvPr/>
          </p:nvGrpSpPr>
          <p:grpSpPr>
            <a:xfrm>
              <a:off x="0" y="2975800"/>
              <a:ext cx="2149988" cy="984750"/>
              <a:chOff x="76200" y="918400"/>
              <a:chExt cx="2149988" cy="984750"/>
            </a:xfrm>
          </p:grpSpPr>
          <p:grpSp>
            <p:nvGrpSpPr>
              <p:cNvPr id="272" name="Google Shape;272;p29"/>
              <p:cNvGrpSpPr/>
              <p:nvPr/>
            </p:nvGrpSpPr>
            <p:grpSpPr>
              <a:xfrm>
                <a:off x="613425" y="1343350"/>
                <a:ext cx="1612650" cy="255000"/>
                <a:chOff x="579450" y="1158925"/>
                <a:chExt cx="1612650" cy="255000"/>
              </a:xfrm>
            </p:grpSpPr>
            <p:sp>
              <p:nvSpPr>
                <p:cNvPr id="273" name="Google Shape;273;p29"/>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274" name="Google Shape;274;p29"/>
                <p:cNvSpPr/>
                <p:nvPr/>
              </p:nvSpPr>
              <p:spPr>
                <a:xfrm>
                  <a:off x="1390800" y="1158925"/>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75" name="Google Shape;275;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276" name="Google Shape;276;p29"/>
              <p:cNvGrpSpPr/>
              <p:nvPr/>
            </p:nvGrpSpPr>
            <p:grpSpPr>
              <a:xfrm>
                <a:off x="613425" y="1648150"/>
                <a:ext cx="1612763" cy="255000"/>
                <a:chOff x="579450" y="1463725"/>
                <a:chExt cx="1612763" cy="255000"/>
              </a:xfrm>
            </p:grpSpPr>
            <p:sp>
              <p:nvSpPr>
                <p:cNvPr id="277" name="Google Shape;277;p29"/>
                <p:cNvSpPr/>
                <p:nvPr/>
              </p:nvSpPr>
              <p:spPr>
                <a:xfrm>
                  <a:off x="5794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278" name="Google Shape;278;p29"/>
                <p:cNvSpPr/>
                <p:nvPr/>
              </p:nvSpPr>
              <p:spPr>
                <a:xfrm>
                  <a:off x="1321613" y="14637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279" name="Google Shape;279;p29"/>
                <p:cNvSpPr/>
                <p:nvPr/>
              </p:nvSpPr>
              <p:spPr>
                <a:xfrm>
                  <a:off x="10315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sp>
            <p:nvSpPr>
              <p:cNvPr id="280" name="Google Shape;280;p29"/>
              <p:cNvSpPr/>
              <p:nvPr/>
            </p:nvSpPr>
            <p:spPr>
              <a:xfrm>
                <a:off x="76200" y="91840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Batch 2</a:t>
                </a:r>
                <a:endParaRPr sz="1000">
                  <a:solidFill>
                    <a:srgbClr val="424242"/>
                  </a:solidFill>
                  <a:highlight>
                    <a:srgbClr val="00FFFF"/>
                  </a:highlight>
                </a:endParaRPr>
              </a:p>
              <a:p>
                <a:pPr marL="0" lvl="0" indent="0" algn="ctr" rtl="0">
                  <a:spcBef>
                    <a:spcPts val="0"/>
                  </a:spcBef>
                  <a:spcAft>
                    <a:spcPts val="0"/>
                  </a:spcAft>
                  <a:buNone/>
                </a:pPr>
                <a:r>
                  <a:rPr lang="en" sz="1000">
                    <a:solidFill>
                      <a:srgbClr val="424242"/>
                    </a:solidFill>
                    <a:highlight>
                      <a:srgbClr val="00FFFF"/>
                    </a:highlight>
                  </a:rPr>
                  <a:t>Ts2</a:t>
                </a:r>
                <a:endParaRPr sz="1000">
                  <a:solidFill>
                    <a:srgbClr val="424242"/>
                  </a:solidFill>
                  <a:highlight>
                    <a:srgbClr val="00FFFF"/>
                  </a:highlight>
                </a:endParaRPr>
              </a:p>
            </p:txBody>
          </p:sp>
        </p:grpSp>
        <p:cxnSp>
          <p:nvCxnSpPr>
            <p:cNvPr id="281" name="Google Shape;281;p29"/>
            <p:cNvCxnSpPr/>
            <p:nvPr/>
          </p:nvCxnSpPr>
          <p:spPr>
            <a:xfrm rot="10800000">
              <a:off x="1216275" y="2703525"/>
              <a:ext cx="0" cy="684900"/>
            </a:xfrm>
            <a:prstGeom prst="straightConnector1">
              <a:avLst/>
            </a:prstGeom>
            <a:noFill/>
            <a:ln w="19050" cap="flat" cmpd="sng">
              <a:solidFill>
                <a:schemeClr val="dk2"/>
              </a:solidFill>
              <a:prstDash val="solid"/>
              <a:round/>
              <a:headEnd type="none" w="med" len="med"/>
              <a:tailEnd type="none" w="med" len="med"/>
            </a:ln>
          </p:spPr>
        </p:cxnSp>
      </p:grpSp>
      <p:sp>
        <p:nvSpPr>
          <p:cNvPr id="282" name="Google Shape;282;p29"/>
          <p:cNvSpPr/>
          <p:nvPr/>
        </p:nvSpPr>
        <p:spPr>
          <a:xfrm>
            <a:off x="4321625" y="328665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6852050" y="1882525"/>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24242"/>
                </a:solidFill>
                <a:highlight>
                  <a:srgbClr val="00FFFF"/>
                </a:highlight>
              </a:rPr>
              <a:t>Commit Timeline</a:t>
            </a:r>
            <a:endParaRPr sz="1100">
              <a:solidFill>
                <a:srgbClr val="424242"/>
              </a:solidFill>
              <a:highlight>
                <a:srgbClr val="00FFFF"/>
              </a:highlight>
            </a:endParaRPr>
          </a:p>
        </p:txBody>
      </p:sp>
      <p:grpSp>
        <p:nvGrpSpPr>
          <p:cNvPr id="284" name="Google Shape;284;p29"/>
          <p:cNvGrpSpPr/>
          <p:nvPr/>
        </p:nvGrpSpPr>
        <p:grpSpPr>
          <a:xfrm>
            <a:off x="7129397" y="2308225"/>
            <a:ext cx="1790286" cy="322800"/>
            <a:chOff x="7312188" y="2222025"/>
            <a:chExt cx="1446930" cy="322800"/>
          </a:xfrm>
        </p:grpSpPr>
        <p:grpSp>
          <p:nvGrpSpPr>
            <p:cNvPr id="285" name="Google Shape;285;p29"/>
            <p:cNvGrpSpPr/>
            <p:nvPr/>
          </p:nvGrpSpPr>
          <p:grpSpPr>
            <a:xfrm>
              <a:off x="7312188" y="2222025"/>
              <a:ext cx="967229" cy="322800"/>
              <a:chOff x="7312188" y="2222025"/>
              <a:chExt cx="967229" cy="322800"/>
            </a:xfrm>
          </p:grpSpPr>
          <p:sp>
            <p:nvSpPr>
              <p:cNvPr id="286" name="Google Shape;286;p29"/>
              <p:cNvSpPr/>
              <p:nvPr/>
            </p:nvSpPr>
            <p:spPr>
              <a:xfrm>
                <a:off x="7312188" y="22220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C1</a:t>
                </a:r>
                <a:endParaRPr sz="900" b="1">
                  <a:highlight>
                    <a:schemeClr val="accent5"/>
                  </a:highlight>
                </a:endParaRPr>
              </a:p>
            </p:txBody>
          </p:sp>
          <p:sp>
            <p:nvSpPr>
              <p:cNvPr id="287" name="Google Shape;287;p29"/>
              <p:cNvSpPr/>
              <p:nvPr/>
            </p:nvSpPr>
            <p:spPr>
              <a:xfrm>
                <a:off x="7630217" y="2222025"/>
                <a:ext cx="6492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Commit 1</a:t>
                </a:r>
                <a:endParaRPr sz="700" b="1">
                  <a:highlight>
                    <a:schemeClr val="accent5"/>
                  </a:highlight>
                </a:endParaRPr>
              </a:p>
            </p:txBody>
          </p:sp>
        </p:grpSp>
        <p:sp>
          <p:nvSpPr>
            <p:cNvPr id="288" name="Google Shape;288;p29"/>
            <p:cNvSpPr/>
            <p:nvPr/>
          </p:nvSpPr>
          <p:spPr>
            <a:xfrm>
              <a:off x="8279418" y="2222025"/>
              <a:ext cx="4797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grpSp>
        <p:nvGrpSpPr>
          <p:cNvPr id="289" name="Google Shape;289;p29"/>
          <p:cNvGrpSpPr/>
          <p:nvPr/>
        </p:nvGrpSpPr>
        <p:grpSpPr>
          <a:xfrm>
            <a:off x="7129397" y="2600475"/>
            <a:ext cx="1790286" cy="325350"/>
            <a:chOff x="7312188" y="2219475"/>
            <a:chExt cx="1446930" cy="325350"/>
          </a:xfrm>
        </p:grpSpPr>
        <p:grpSp>
          <p:nvGrpSpPr>
            <p:cNvPr id="290" name="Google Shape;290;p29"/>
            <p:cNvGrpSpPr/>
            <p:nvPr/>
          </p:nvGrpSpPr>
          <p:grpSpPr>
            <a:xfrm>
              <a:off x="7312188" y="2222025"/>
              <a:ext cx="967229" cy="322800"/>
              <a:chOff x="7312188" y="2222025"/>
              <a:chExt cx="967229" cy="322800"/>
            </a:xfrm>
          </p:grpSpPr>
          <p:sp>
            <p:nvSpPr>
              <p:cNvPr id="291" name="Google Shape;291;p29"/>
              <p:cNvSpPr/>
              <p:nvPr/>
            </p:nvSpPr>
            <p:spPr>
              <a:xfrm>
                <a:off x="7312188" y="22220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C2</a:t>
                </a:r>
                <a:endParaRPr sz="900" b="1">
                  <a:highlight>
                    <a:schemeClr val="accent5"/>
                  </a:highlight>
                </a:endParaRPr>
              </a:p>
            </p:txBody>
          </p:sp>
          <p:sp>
            <p:nvSpPr>
              <p:cNvPr id="292" name="Google Shape;292;p29"/>
              <p:cNvSpPr/>
              <p:nvPr/>
            </p:nvSpPr>
            <p:spPr>
              <a:xfrm>
                <a:off x="7630217" y="2222025"/>
                <a:ext cx="6492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Commit 2</a:t>
                </a:r>
                <a:endParaRPr sz="700" b="1">
                  <a:highlight>
                    <a:schemeClr val="accent5"/>
                  </a:highlight>
                </a:endParaRPr>
              </a:p>
            </p:txBody>
          </p:sp>
        </p:grpSp>
        <p:sp>
          <p:nvSpPr>
            <p:cNvPr id="293" name="Google Shape;293;p29"/>
            <p:cNvSpPr/>
            <p:nvPr/>
          </p:nvSpPr>
          <p:spPr>
            <a:xfrm>
              <a:off x="8279418" y="2219475"/>
              <a:ext cx="4797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grpSp>
        <p:nvGrpSpPr>
          <p:cNvPr id="294" name="Google Shape;294;p29"/>
          <p:cNvGrpSpPr/>
          <p:nvPr/>
        </p:nvGrpSpPr>
        <p:grpSpPr>
          <a:xfrm>
            <a:off x="7182576" y="2339875"/>
            <a:ext cx="1590600" cy="255000"/>
            <a:chOff x="7182576" y="2339875"/>
            <a:chExt cx="1590600" cy="255000"/>
          </a:xfrm>
        </p:grpSpPr>
        <p:sp>
          <p:nvSpPr>
            <p:cNvPr id="295" name="Google Shape;295;p29"/>
            <p:cNvSpPr/>
            <p:nvPr/>
          </p:nvSpPr>
          <p:spPr>
            <a:xfrm>
              <a:off x="7182576" y="2339875"/>
              <a:ext cx="523675"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C1</a:t>
              </a:r>
              <a:endParaRPr sz="900"/>
            </a:p>
          </p:txBody>
        </p:sp>
        <p:sp>
          <p:nvSpPr>
            <p:cNvPr id="296" name="Google Shape;296;p29"/>
            <p:cNvSpPr/>
            <p:nvPr/>
          </p:nvSpPr>
          <p:spPr>
            <a:xfrm>
              <a:off x="7502646" y="2339875"/>
              <a:ext cx="805574"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Commit 1</a:t>
              </a:r>
              <a:endParaRPr sz="900"/>
            </a:p>
          </p:txBody>
        </p:sp>
        <p:sp>
          <p:nvSpPr>
            <p:cNvPr id="297" name="Google Shape;297;p29"/>
            <p:cNvSpPr/>
            <p:nvPr/>
          </p:nvSpPr>
          <p:spPr>
            <a:xfrm>
              <a:off x="8249376" y="2339875"/>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DONE</a:t>
              </a:r>
              <a:endParaRPr sz="900"/>
            </a:p>
          </p:txBody>
        </p:sp>
      </p:grpSp>
      <p:grpSp>
        <p:nvGrpSpPr>
          <p:cNvPr id="298" name="Google Shape;298;p29"/>
          <p:cNvGrpSpPr/>
          <p:nvPr/>
        </p:nvGrpSpPr>
        <p:grpSpPr>
          <a:xfrm>
            <a:off x="7182576" y="2644675"/>
            <a:ext cx="1590600" cy="255000"/>
            <a:chOff x="7182576" y="2339875"/>
            <a:chExt cx="1590600" cy="255000"/>
          </a:xfrm>
        </p:grpSpPr>
        <p:sp>
          <p:nvSpPr>
            <p:cNvPr id="299" name="Google Shape;299;p29"/>
            <p:cNvSpPr/>
            <p:nvPr/>
          </p:nvSpPr>
          <p:spPr>
            <a:xfrm>
              <a:off x="7182576" y="2339875"/>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C2</a:t>
              </a:r>
              <a:endParaRPr sz="900"/>
            </a:p>
          </p:txBody>
        </p:sp>
        <p:sp>
          <p:nvSpPr>
            <p:cNvPr id="300" name="Google Shape;300;p29"/>
            <p:cNvSpPr/>
            <p:nvPr/>
          </p:nvSpPr>
          <p:spPr>
            <a:xfrm>
              <a:off x="7502646" y="2339875"/>
              <a:ext cx="8055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Commit 2</a:t>
              </a:r>
              <a:endParaRPr sz="900"/>
            </a:p>
          </p:txBody>
        </p:sp>
        <p:sp>
          <p:nvSpPr>
            <p:cNvPr id="301" name="Google Shape;301;p29"/>
            <p:cNvSpPr/>
            <p:nvPr/>
          </p:nvSpPr>
          <p:spPr>
            <a:xfrm>
              <a:off x="8249376" y="2339875"/>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DONE</a:t>
              </a:r>
              <a:endParaRPr sz="900"/>
            </a:p>
          </p:txBody>
        </p:sp>
      </p:grpSp>
      <p:sp>
        <p:nvSpPr>
          <p:cNvPr id="302" name="Google Shape;302;p29"/>
          <p:cNvSpPr/>
          <p:nvPr/>
        </p:nvSpPr>
        <p:spPr>
          <a:xfrm>
            <a:off x="1587150" y="247505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24242"/>
                </a:solidFill>
              </a:rPr>
              <a:t>upsert</a:t>
            </a:r>
            <a:endParaRPr sz="800">
              <a:solidFill>
                <a:srgbClr val="424242"/>
              </a:solidFill>
            </a:endParaRPr>
          </a:p>
        </p:txBody>
      </p:sp>
      <p:grpSp>
        <p:nvGrpSpPr>
          <p:cNvPr id="303" name="Google Shape;303;p29"/>
          <p:cNvGrpSpPr/>
          <p:nvPr/>
        </p:nvGrpSpPr>
        <p:grpSpPr>
          <a:xfrm>
            <a:off x="5769425" y="1076850"/>
            <a:ext cx="1291800" cy="961800"/>
            <a:chOff x="5769425" y="1076850"/>
            <a:chExt cx="1291800" cy="961800"/>
          </a:xfrm>
        </p:grpSpPr>
        <p:sp>
          <p:nvSpPr>
            <p:cNvPr id="304" name="Google Shape;304;p29"/>
            <p:cNvSpPr/>
            <p:nvPr/>
          </p:nvSpPr>
          <p:spPr>
            <a:xfrm>
              <a:off x="5769425" y="107685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29"/>
            <p:cNvGrpSpPr/>
            <p:nvPr/>
          </p:nvGrpSpPr>
          <p:grpSpPr>
            <a:xfrm>
              <a:off x="5769425" y="1104997"/>
              <a:ext cx="1291800" cy="667328"/>
              <a:chOff x="5331125" y="1203772"/>
              <a:chExt cx="1291800" cy="667328"/>
            </a:xfrm>
          </p:grpSpPr>
          <p:grpSp>
            <p:nvGrpSpPr>
              <p:cNvPr id="306" name="Google Shape;306;p29"/>
              <p:cNvGrpSpPr/>
              <p:nvPr/>
            </p:nvGrpSpPr>
            <p:grpSpPr>
              <a:xfrm>
                <a:off x="5331125" y="1203772"/>
                <a:ext cx="1291800" cy="203060"/>
                <a:chOff x="2801950" y="854125"/>
                <a:chExt cx="1291800" cy="255004"/>
              </a:xfrm>
            </p:grpSpPr>
            <p:grpSp>
              <p:nvGrpSpPr>
                <p:cNvPr id="307" name="Google Shape;307;p29"/>
                <p:cNvGrpSpPr/>
                <p:nvPr/>
              </p:nvGrpSpPr>
              <p:grpSpPr>
                <a:xfrm>
                  <a:off x="2801950" y="854125"/>
                  <a:ext cx="904200" cy="255004"/>
                  <a:chOff x="579450" y="1158925"/>
                  <a:chExt cx="904200" cy="255004"/>
                </a:xfrm>
              </p:grpSpPr>
              <p:sp>
                <p:nvSpPr>
                  <p:cNvPr id="308" name="Google Shape;308;p29"/>
                  <p:cNvSpPr/>
                  <p:nvPr/>
                </p:nvSpPr>
                <p:spPr>
                  <a:xfrm>
                    <a:off x="579450" y="1158929"/>
                    <a:ext cx="498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Key1</a:t>
                    </a:r>
                    <a:endParaRPr sz="1000"/>
                  </a:p>
                </p:txBody>
              </p:sp>
              <p:sp>
                <p:nvSpPr>
                  <p:cNvPr id="309" name="Google Shape;309;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C2</a:t>
                    </a:r>
                    <a:endParaRPr sz="1000"/>
                  </a:p>
                </p:txBody>
              </p:sp>
            </p:grpSp>
            <p:sp>
              <p:nvSpPr>
                <p:cNvPr id="310" name="Google Shape;310;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311" name="Google Shape;311;p29"/>
              <p:cNvGrpSpPr/>
              <p:nvPr/>
            </p:nvGrpSpPr>
            <p:grpSpPr>
              <a:xfrm>
                <a:off x="5331125" y="1616100"/>
                <a:ext cx="1291800" cy="255000"/>
                <a:chOff x="2801950" y="854125"/>
                <a:chExt cx="1291800" cy="255000"/>
              </a:xfrm>
            </p:grpSpPr>
            <p:grpSp>
              <p:nvGrpSpPr>
                <p:cNvPr id="312" name="Google Shape;312;p29"/>
                <p:cNvGrpSpPr/>
                <p:nvPr/>
              </p:nvGrpSpPr>
              <p:grpSpPr>
                <a:xfrm>
                  <a:off x="2801950" y="854125"/>
                  <a:ext cx="904200" cy="255000"/>
                  <a:chOff x="579450" y="1158925"/>
                  <a:chExt cx="904200" cy="255000"/>
                </a:xfrm>
              </p:grpSpPr>
              <p:sp>
                <p:nvSpPr>
                  <p:cNvPr id="313" name="Google Shape;313;p29"/>
                  <p:cNvSpPr/>
                  <p:nvPr/>
                </p:nvSpPr>
                <p:spPr>
                  <a:xfrm>
                    <a:off x="579450" y="1158925"/>
                    <a:ext cx="498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Key3</a:t>
                    </a:r>
                    <a:endParaRPr sz="1000"/>
                  </a:p>
                </p:txBody>
              </p:sp>
              <p:sp>
                <p:nvSpPr>
                  <p:cNvPr id="314" name="Google Shape;314;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C2</a:t>
                    </a:r>
                    <a:endParaRPr sz="1000"/>
                  </a:p>
                </p:txBody>
              </p:sp>
            </p:grpSp>
            <p:sp>
              <p:nvSpPr>
                <p:cNvPr id="315" name="Google Shape;315;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grpSp>
      <p:sp>
        <p:nvSpPr>
          <p:cNvPr id="316" name="Google Shape;316;p29"/>
          <p:cNvSpPr/>
          <p:nvPr/>
        </p:nvSpPr>
        <p:spPr>
          <a:xfrm>
            <a:off x="5854350" y="209405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24242"/>
                </a:solidFill>
                <a:highlight>
                  <a:srgbClr val="00FFFF"/>
                </a:highlight>
              </a:rPr>
              <a:t>Version at C2</a:t>
            </a:r>
            <a:endParaRPr sz="800">
              <a:solidFill>
                <a:srgbClr val="424242"/>
              </a:solidFill>
              <a:highlight>
                <a:srgbClr val="00FFFF"/>
              </a:highlight>
            </a:endParaRPr>
          </a:p>
        </p:txBody>
      </p:sp>
      <p:grpSp>
        <p:nvGrpSpPr>
          <p:cNvPr id="317" name="Google Shape;317;p29"/>
          <p:cNvGrpSpPr/>
          <p:nvPr/>
        </p:nvGrpSpPr>
        <p:grpSpPr>
          <a:xfrm>
            <a:off x="4406550" y="2094050"/>
            <a:ext cx="968400" cy="2421600"/>
            <a:chOff x="4406550" y="2094050"/>
            <a:chExt cx="968400" cy="2421600"/>
          </a:xfrm>
        </p:grpSpPr>
        <p:sp>
          <p:nvSpPr>
            <p:cNvPr id="318" name="Google Shape;318;p29"/>
            <p:cNvSpPr/>
            <p:nvPr/>
          </p:nvSpPr>
          <p:spPr>
            <a:xfrm>
              <a:off x="4482750" y="430385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424242"/>
                  </a:solidFill>
                  <a:highlight>
                    <a:srgbClr val="00FFFF"/>
                  </a:highlight>
                </a:rPr>
                <a:t>Version at C1</a:t>
              </a:r>
              <a:endParaRPr sz="800">
                <a:solidFill>
                  <a:srgbClr val="424242"/>
                </a:solidFill>
                <a:highlight>
                  <a:srgbClr val="00FFFF"/>
                </a:highlight>
              </a:endParaRPr>
            </a:p>
          </p:txBody>
        </p:sp>
        <p:sp>
          <p:nvSpPr>
            <p:cNvPr id="319" name="Google Shape;319;p29"/>
            <p:cNvSpPr/>
            <p:nvPr/>
          </p:nvSpPr>
          <p:spPr>
            <a:xfrm>
              <a:off x="4406550" y="209405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24242"/>
                  </a:solidFill>
                  <a:highlight>
                    <a:srgbClr val="00FFFF"/>
                  </a:highlight>
                </a:rPr>
                <a:t>Version at C1</a:t>
              </a:r>
              <a:endParaRPr sz="800">
                <a:solidFill>
                  <a:srgbClr val="424242"/>
                </a:solidFill>
                <a:highlight>
                  <a:srgbClr val="00FFFF"/>
                </a:highlight>
              </a:endParaRPr>
            </a:p>
          </p:txBody>
        </p:sp>
      </p:grpSp>
      <p:grpSp>
        <p:nvGrpSpPr>
          <p:cNvPr id="320" name="Google Shape;320;p29"/>
          <p:cNvGrpSpPr/>
          <p:nvPr/>
        </p:nvGrpSpPr>
        <p:grpSpPr>
          <a:xfrm>
            <a:off x="3593850" y="764450"/>
            <a:ext cx="2019575" cy="3217675"/>
            <a:chOff x="3593850" y="764450"/>
            <a:chExt cx="2019575" cy="3217675"/>
          </a:xfrm>
        </p:grpSpPr>
        <p:sp>
          <p:nvSpPr>
            <p:cNvPr id="321" name="Google Shape;321;p29"/>
            <p:cNvSpPr/>
            <p:nvPr/>
          </p:nvSpPr>
          <p:spPr>
            <a:xfrm>
              <a:off x="4321625" y="107685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9"/>
            <p:cNvGrpSpPr/>
            <p:nvPr/>
          </p:nvGrpSpPr>
          <p:grpSpPr>
            <a:xfrm>
              <a:off x="3593850" y="1406900"/>
              <a:ext cx="1722575" cy="2365800"/>
              <a:chOff x="3593850" y="1406900"/>
              <a:chExt cx="1722575" cy="2365800"/>
            </a:xfrm>
          </p:grpSpPr>
          <p:grpSp>
            <p:nvGrpSpPr>
              <p:cNvPr id="323" name="Google Shape;323;p29"/>
              <p:cNvGrpSpPr/>
              <p:nvPr/>
            </p:nvGrpSpPr>
            <p:grpSpPr>
              <a:xfrm>
                <a:off x="3593850" y="1406900"/>
                <a:ext cx="733125" cy="2362500"/>
                <a:chOff x="3593850" y="1406900"/>
                <a:chExt cx="733125" cy="2362500"/>
              </a:xfrm>
            </p:grpSpPr>
            <p:cxnSp>
              <p:nvCxnSpPr>
                <p:cNvPr id="324" name="Google Shape;324;p29"/>
                <p:cNvCxnSpPr>
                  <a:stCxn id="325" idx="3"/>
                </p:cNvCxnSpPr>
                <p:nvPr/>
              </p:nvCxnSpPr>
              <p:spPr>
                <a:xfrm>
                  <a:off x="3593850" y="2638200"/>
                  <a:ext cx="243900" cy="3000"/>
                </a:xfrm>
                <a:prstGeom prst="straightConnector1">
                  <a:avLst/>
                </a:prstGeom>
                <a:noFill/>
                <a:ln w="19050" cap="flat" cmpd="sng">
                  <a:solidFill>
                    <a:schemeClr val="dk2"/>
                  </a:solidFill>
                  <a:prstDash val="solid"/>
                  <a:round/>
                  <a:headEnd type="none" w="med" len="med"/>
                  <a:tailEnd type="none" w="med" len="med"/>
                </a:ln>
              </p:spPr>
            </p:cxnSp>
            <p:cxnSp>
              <p:nvCxnSpPr>
                <p:cNvPr id="326" name="Google Shape;326;p29"/>
                <p:cNvCxnSpPr/>
                <p:nvPr/>
              </p:nvCxnSpPr>
              <p:spPr>
                <a:xfrm flipH="1">
                  <a:off x="3823200" y="2560100"/>
                  <a:ext cx="9600" cy="1209300"/>
                </a:xfrm>
                <a:prstGeom prst="straightConnector1">
                  <a:avLst/>
                </a:prstGeom>
                <a:noFill/>
                <a:ln w="19050" cap="flat" cmpd="sng">
                  <a:solidFill>
                    <a:schemeClr val="dk2"/>
                  </a:solidFill>
                  <a:prstDash val="solid"/>
                  <a:round/>
                  <a:headEnd type="none" w="med" len="med"/>
                  <a:tailEnd type="none" w="med" len="med"/>
                </a:ln>
              </p:spPr>
            </p:cxnSp>
            <p:cxnSp>
              <p:nvCxnSpPr>
                <p:cNvPr id="327" name="Google Shape;327;p29"/>
                <p:cNvCxnSpPr/>
                <p:nvPr/>
              </p:nvCxnSpPr>
              <p:spPr>
                <a:xfrm flipH="1">
                  <a:off x="3829350" y="1415875"/>
                  <a:ext cx="13200" cy="1146000"/>
                </a:xfrm>
                <a:prstGeom prst="straightConnector1">
                  <a:avLst/>
                </a:prstGeom>
                <a:noFill/>
                <a:ln w="19050" cap="flat" cmpd="sng">
                  <a:solidFill>
                    <a:schemeClr val="dk2"/>
                  </a:solidFill>
                  <a:prstDash val="solid"/>
                  <a:round/>
                  <a:headEnd type="none" w="med" len="med"/>
                  <a:tailEnd type="none" w="med" len="med"/>
                </a:ln>
              </p:spPr>
            </p:cxnSp>
            <p:cxnSp>
              <p:nvCxnSpPr>
                <p:cNvPr id="328" name="Google Shape;328;p29"/>
                <p:cNvCxnSpPr/>
                <p:nvPr/>
              </p:nvCxnSpPr>
              <p:spPr>
                <a:xfrm rot="10800000" flipH="1">
                  <a:off x="3836175" y="1406900"/>
                  <a:ext cx="490800" cy="7500"/>
                </a:xfrm>
                <a:prstGeom prst="straightConnector1">
                  <a:avLst/>
                </a:prstGeom>
                <a:noFill/>
                <a:ln w="19050" cap="flat" cmpd="sng">
                  <a:solidFill>
                    <a:schemeClr val="dk2"/>
                  </a:solidFill>
                  <a:prstDash val="solid"/>
                  <a:round/>
                  <a:headEnd type="none" w="med" len="med"/>
                  <a:tailEnd type="triangle" w="med" len="med"/>
                </a:ln>
              </p:spPr>
            </p:cxnSp>
          </p:grpSp>
          <p:sp>
            <p:nvSpPr>
              <p:cNvPr id="329" name="Google Shape;329;p29"/>
              <p:cNvSpPr/>
              <p:nvPr/>
            </p:nvSpPr>
            <p:spPr>
              <a:xfrm>
                <a:off x="4093025" y="250645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ctr" rtl="0">
                  <a:spcBef>
                    <a:spcPts val="0"/>
                  </a:spcBef>
                  <a:spcAft>
                    <a:spcPts val="0"/>
                  </a:spcAft>
                  <a:buNone/>
                </a:pPr>
                <a:r>
                  <a:rPr lang="en" sz="1000">
                    <a:highlight>
                      <a:srgbClr val="9FC5E8"/>
                    </a:highlight>
                  </a:rPr>
                  <a:t>Parquet Files</a:t>
                </a:r>
                <a:endParaRPr sz="1000">
                  <a:highlight>
                    <a:srgbClr val="9FC5E8"/>
                  </a:highlight>
                </a:endParaRPr>
              </a:p>
            </p:txBody>
          </p:sp>
          <p:cxnSp>
            <p:nvCxnSpPr>
              <p:cNvPr id="330" name="Google Shape;330;p29"/>
              <p:cNvCxnSpPr/>
              <p:nvPr/>
            </p:nvCxnSpPr>
            <p:spPr>
              <a:xfrm>
                <a:off x="3811075" y="3769400"/>
                <a:ext cx="519300" cy="3300"/>
              </a:xfrm>
              <a:prstGeom prst="straightConnector1">
                <a:avLst/>
              </a:prstGeom>
              <a:noFill/>
              <a:ln w="19050" cap="flat" cmpd="sng">
                <a:solidFill>
                  <a:schemeClr val="dk2"/>
                </a:solidFill>
                <a:prstDash val="solid"/>
                <a:round/>
                <a:headEnd type="none" w="med" len="med"/>
                <a:tailEnd type="triangle" w="med" len="med"/>
              </a:ln>
            </p:spPr>
          </p:cxnSp>
        </p:grpSp>
        <p:sp>
          <p:nvSpPr>
            <p:cNvPr id="331" name="Google Shape;331;p29"/>
            <p:cNvSpPr/>
            <p:nvPr/>
          </p:nvSpPr>
          <p:spPr>
            <a:xfrm>
              <a:off x="3622050" y="297425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A1A1A"/>
                  </a:solidFill>
                </a:rPr>
                <a:t>File 2</a:t>
              </a:r>
              <a:endParaRPr sz="1000">
                <a:solidFill>
                  <a:srgbClr val="1A1A1A"/>
                </a:solidFill>
              </a:endParaRPr>
            </a:p>
          </p:txBody>
        </p:sp>
        <p:grpSp>
          <p:nvGrpSpPr>
            <p:cNvPr id="332" name="Google Shape;332;p29"/>
            <p:cNvGrpSpPr/>
            <p:nvPr/>
          </p:nvGrpSpPr>
          <p:grpSpPr>
            <a:xfrm>
              <a:off x="4321625" y="1104997"/>
              <a:ext cx="1291800" cy="2877128"/>
              <a:chOff x="4321625" y="1104997"/>
              <a:chExt cx="1291800" cy="2877128"/>
            </a:xfrm>
          </p:grpSpPr>
          <p:grpSp>
            <p:nvGrpSpPr>
              <p:cNvPr id="333" name="Google Shape;333;p29"/>
              <p:cNvGrpSpPr/>
              <p:nvPr/>
            </p:nvGrpSpPr>
            <p:grpSpPr>
              <a:xfrm>
                <a:off x="4321625" y="1104997"/>
                <a:ext cx="1291800" cy="667328"/>
                <a:chOff x="5331125" y="1203772"/>
                <a:chExt cx="1291800" cy="667328"/>
              </a:xfrm>
            </p:grpSpPr>
            <p:grpSp>
              <p:nvGrpSpPr>
                <p:cNvPr id="334" name="Google Shape;334;p29"/>
                <p:cNvGrpSpPr/>
                <p:nvPr/>
              </p:nvGrpSpPr>
              <p:grpSpPr>
                <a:xfrm>
                  <a:off x="5331125" y="1203772"/>
                  <a:ext cx="1291800" cy="203060"/>
                  <a:chOff x="2801950" y="854125"/>
                  <a:chExt cx="1291800" cy="255004"/>
                </a:xfrm>
              </p:grpSpPr>
              <p:grpSp>
                <p:nvGrpSpPr>
                  <p:cNvPr id="335" name="Google Shape;335;p29"/>
                  <p:cNvGrpSpPr/>
                  <p:nvPr/>
                </p:nvGrpSpPr>
                <p:grpSpPr>
                  <a:xfrm>
                    <a:off x="2801950" y="854125"/>
                    <a:ext cx="904200" cy="255004"/>
                    <a:chOff x="579450" y="1158925"/>
                    <a:chExt cx="904200" cy="255004"/>
                  </a:xfrm>
                </p:grpSpPr>
                <p:sp>
                  <p:nvSpPr>
                    <p:cNvPr id="336" name="Google Shape;336;p29"/>
                    <p:cNvSpPr/>
                    <p:nvPr/>
                  </p:nvSpPr>
                  <p:spPr>
                    <a:xfrm>
                      <a:off x="579450" y="1158929"/>
                      <a:ext cx="490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Key1</a:t>
                      </a:r>
                      <a:endParaRPr sz="1000"/>
                    </a:p>
                  </p:txBody>
                </p:sp>
                <p:sp>
                  <p:nvSpPr>
                    <p:cNvPr id="337" name="Google Shape;337;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338" name="Google Shape;338;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339" name="Google Shape;339;p29"/>
                <p:cNvGrpSpPr/>
                <p:nvPr/>
              </p:nvGrpSpPr>
              <p:grpSpPr>
                <a:xfrm>
                  <a:off x="5331125" y="1616100"/>
                  <a:ext cx="1291800" cy="255000"/>
                  <a:chOff x="2801950" y="854125"/>
                  <a:chExt cx="1291800" cy="255000"/>
                </a:xfrm>
              </p:grpSpPr>
              <p:grpSp>
                <p:nvGrpSpPr>
                  <p:cNvPr id="340" name="Google Shape;340;p29"/>
                  <p:cNvGrpSpPr/>
                  <p:nvPr/>
                </p:nvGrpSpPr>
                <p:grpSpPr>
                  <a:xfrm>
                    <a:off x="2801950" y="854125"/>
                    <a:ext cx="904200" cy="255000"/>
                    <a:chOff x="579450" y="1158925"/>
                    <a:chExt cx="904200" cy="255000"/>
                  </a:xfrm>
                </p:grpSpPr>
                <p:sp>
                  <p:nvSpPr>
                    <p:cNvPr id="341" name="Google Shape;341;p29"/>
                    <p:cNvSpPr/>
                    <p:nvPr/>
                  </p:nvSpPr>
                  <p:spPr>
                    <a:xfrm>
                      <a:off x="579450" y="1158925"/>
                      <a:ext cx="490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Key3</a:t>
                      </a:r>
                      <a:endParaRPr sz="1000"/>
                    </a:p>
                  </p:txBody>
                </p:sp>
                <p:sp>
                  <p:nvSpPr>
                    <p:cNvPr id="342" name="Google Shape;342;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343" name="Google Shape;343;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grpSp>
            <p:nvGrpSpPr>
              <p:cNvPr id="344" name="Google Shape;344;p29"/>
              <p:cNvGrpSpPr/>
              <p:nvPr/>
            </p:nvGrpSpPr>
            <p:grpSpPr>
              <a:xfrm>
                <a:off x="4321625" y="3314797"/>
                <a:ext cx="1291800" cy="667328"/>
                <a:chOff x="5331125" y="1203772"/>
                <a:chExt cx="1291800" cy="667328"/>
              </a:xfrm>
            </p:grpSpPr>
            <p:grpSp>
              <p:nvGrpSpPr>
                <p:cNvPr id="345" name="Google Shape;345;p29"/>
                <p:cNvGrpSpPr/>
                <p:nvPr/>
              </p:nvGrpSpPr>
              <p:grpSpPr>
                <a:xfrm>
                  <a:off x="5331125" y="1203772"/>
                  <a:ext cx="1291800" cy="203060"/>
                  <a:chOff x="2801950" y="854125"/>
                  <a:chExt cx="1291800" cy="255004"/>
                </a:xfrm>
              </p:grpSpPr>
              <p:grpSp>
                <p:nvGrpSpPr>
                  <p:cNvPr id="346" name="Google Shape;346;p29"/>
                  <p:cNvGrpSpPr/>
                  <p:nvPr/>
                </p:nvGrpSpPr>
                <p:grpSpPr>
                  <a:xfrm>
                    <a:off x="2801950" y="854125"/>
                    <a:ext cx="904200" cy="255004"/>
                    <a:chOff x="579450" y="1158925"/>
                    <a:chExt cx="904200" cy="255004"/>
                  </a:xfrm>
                </p:grpSpPr>
                <p:sp>
                  <p:nvSpPr>
                    <p:cNvPr id="347" name="Google Shape;347;p29"/>
                    <p:cNvSpPr/>
                    <p:nvPr/>
                  </p:nvSpPr>
                  <p:spPr>
                    <a:xfrm>
                      <a:off x="579450" y="1158929"/>
                      <a:ext cx="490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Key2</a:t>
                      </a:r>
                      <a:endParaRPr sz="1000"/>
                    </a:p>
                  </p:txBody>
                </p:sp>
                <p:sp>
                  <p:nvSpPr>
                    <p:cNvPr id="348" name="Google Shape;348;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349" name="Google Shape;349;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350" name="Google Shape;350;p29"/>
                <p:cNvGrpSpPr/>
                <p:nvPr/>
              </p:nvGrpSpPr>
              <p:grpSpPr>
                <a:xfrm>
                  <a:off x="5331125" y="1616100"/>
                  <a:ext cx="1291800" cy="255000"/>
                  <a:chOff x="2801950" y="854125"/>
                  <a:chExt cx="1291800" cy="255000"/>
                </a:xfrm>
              </p:grpSpPr>
              <p:grpSp>
                <p:nvGrpSpPr>
                  <p:cNvPr id="351" name="Google Shape;351;p29"/>
                  <p:cNvGrpSpPr/>
                  <p:nvPr/>
                </p:nvGrpSpPr>
                <p:grpSpPr>
                  <a:xfrm>
                    <a:off x="2801950" y="854125"/>
                    <a:ext cx="904200" cy="255000"/>
                    <a:chOff x="579450" y="1158925"/>
                    <a:chExt cx="904200" cy="255000"/>
                  </a:xfrm>
                </p:grpSpPr>
                <p:sp>
                  <p:nvSpPr>
                    <p:cNvPr id="352" name="Google Shape;352;p29"/>
                    <p:cNvSpPr/>
                    <p:nvPr/>
                  </p:nvSpPr>
                  <p:spPr>
                    <a:xfrm>
                      <a:off x="579450" y="1158925"/>
                      <a:ext cx="490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Key4</a:t>
                      </a:r>
                      <a:endParaRPr sz="1000"/>
                    </a:p>
                  </p:txBody>
                </p:sp>
                <p:sp>
                  <p:nvSpPr>
                    <p:cNvPr id="353" name="Google Shape;353;p29"/>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354" name="Google Shape;354;p29"/>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grpSp>
        <p:sp>
          <p:nvSpPr>
            <p:cNvPr id="355" name="Google Shape;355;p29"/>
            <p:cNvSpPr/>
            <p:nvPr/>
          </p:nvSpPr>
          <p:spPr>
            <a:xfrm>
              <a:off x="3698250" y="76445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A1A1A"/>
                  </a:solidFill>
                </a:rPr>
                <a:t>File 1</a:t>
              </a:r>
              <a:endParaRPr sz="1000">
                <a:solidFill>
                  <a:srgbClr val="1A1A1A"/>
                </a:solidFill>
              </a:endParaRPr>
            </a:p>
          </p:txBody>
        </p:sp>
      </p:grpSp>
      <p:sp>
        <p:nvSpPr>
          <p:cNvPr id="356" name="Google Shape;356;p29"/>
          <p:cNvSpPr/>
          <p:nvPr/>
        </p:nvSpPr>
        <p:spPr>
          <a:xfrm>
            <a:off x="3257475" y="181000"/>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1A1A1A"/>
                </a:solidFill>
                <a:highlight>
                  <a:srgbClr val="EA9999"/>
                </a:highlight>
              </a:rPr>
              <a:t>Hudi Managed Dataset</a:t>
            </a:r>
            <a:endParaRPr>
              <a:solidFill>
                <a:srgbClr val="1A1A1A"/>
              </a:solidFill>
              <a:highlight>
                <a:srgbClr val="EA9999"/>
              </a:highlight>
            </a:endParaRPr>
          </a:p>
        </p:txBody>
      </p:sp>
      <p:grpSp>
        <p:nvGrpSpPr>
          <p:cNvPr id="357" name="Google Shape;357;p29"/>
          <p:cNvGrpSpPr/>
          <p:nvPr/>
        </p:nvGrpSpPr>
        <p:grpSpPr>
          <a:xfrm>
            <a:off x="5613450" y="3651350"/>
            <a:ext cx="2802300" cy="597000"/>
            <a:chOff x="5613450" y="3651350"/>
            <a:chExt cx="2802300" cy="597000"/>
          </a:xfrm>
        </p:grpSpPr>
        <p:sp>
          <p:nvSpPr>
            <p:cNvPr id="358" name="Google Shape;358;p29"/>
            <p:cNvSpPr/>
            <p:nvPr/>
          </p:nvSpPr>
          <p:spPr>
            <a:xfrm>
              <a:off x="6746550" y="3651350"/>
              <a:ext cx="1669200" cy="597000"/>
            </a:xfrm>
            <a:prstGeom prst="roundRect">
              <a:avLst>
                <a:gd name="adj" fmla="val 16667"/>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100"/>
                <a:t>Read Optimized View</a:t>
              </a:r>
              <a:endParaRPr sz="1100"/>
            </a:p>
          </p:txBody>
        </p:sp>
        <p:cxnSp>
          <p:nvCxnSpPr>
            <p:cNvPr id="359" name="Google Shape;359;p29"/>
            <p:cNvCxnSpPr>
              <a:stCxn id="358" idx="1"/>
              <a:endCxn id="354" idx="3"/>
            </p:cNvCxnSpPr>
            <p:nvPr/>
          </p:nvCxnSpPr>
          <p:spPr>
            <a:xfrm rot="10800000">
              <a:off x="5613450" y="3854750"/>
              <a:ext cx="1133100" cy="95100"/>
            </a:xfrm>
            <a:prstGeom prst="straightConnector1">
              <a:avLst/>
            </a:prstGeom>
            <a:noFill/>
            <a:ln w="9525" cap="flat" cmpd="sng">
              <a:solidFill>
                <a:schemeClr val="dk2"/>
              </a:solidFill>
              <a:prstDash val="solid"/>
              <a:round/>
              <a:headEnd type="none" w="med" len="med"/>
              <a:tailEnd type="triangle" w="med" len="med"/>
            </a:ln>
          </p:spPr>
        </p:cxnSp>
      </p:grpSp>
      <p:cxnSp>
        <p:nvCxnSpPr>
          <p:cNvPr id="360" name="Google Shape;360;p29"/>
          <p:cNvCxnSpPr>
            <a:stCxn id="358" idx="1"/>
          </p:cNvCxnSpPr>
          <p:nvPr/>
        </p:nvCxnSpPr>
        <p:spPr>
          <a:xfrm rot="10800000">
            <a:off x="5191050" y="2091050"/>
            <a:ext cx="1555500" cy="1858800"/>
          </a:xfrm>
          <a:prstGeom prst="straightConnector1">
            <a:avLst/>
          </a:prstGeom>
          <a:noFill/>
          <a:ln w="9525" cap="flat" cmpd="sng">
            <a:solidFill>
              <a:schemeClr val="dk2"/>
            </a:solidFill>
            <a:prstDash val="solid"/>
            <a:round/>
            <a:headEnd type="none" w="med" len="med"/>
            <a:tailEnd type="triangle" w="med" len="med"/>
          </a:ln>
        </p:spPr>
      </p:cxnSp>
      <p:cxnSp>
        <p:nvCxnSpPr>
          <p:cNvPr id="361" name="Google Shape;361;p29"/>
          <p:cNvCxnSpPr/>
          <p:nvPr/>
        </p:nvCxnSpPr>
        <p:spPr>
          <a:xfrm rot="10800000">
            <a:off x="6684125" y="2021850"/>
            <a:ext cx="681000" cy="1619100"/>
          </a:xfrm>
          <a:prstGeom prst="straightConnector1">
            <a:avLst/>
          </a:prstGeom>
          <a:noFill/>
          <a:ln w="9525" cap="flat" cmpd="sng">
            <a:solidFill>
              <a:schemeClr val="dk2"/>
            </a:solidFill>
            <a:prstDash val="solid"/>
            <a:round/>
            <a:headEnd type="none" w="med" len="med"/>
            <a:tailEnd type="triangle" w="med" len="med"/>
          </a:ln>
        </p:spPr>
      </p:cxnSp>
      <p:sp>
        <p:nvSpPr>
          <p:cNvPr id="325" name="Google Shape;325;p29"/>
          <p:cNvSpPr/>
          <p:nvPr/>
        </p:nvSpPr>
        <p:spPr>
          <a:xfrm>
            <a:off x="2701650" y="1153050"/>
            <a:ext cx="892200" cy="2970300"/>
          </a:xfrm>
          <a:prstGeom prst="roundRect">
            <a:avLst>
              <a:gd name="adj" fmla="val 16667"/>
            </a:avLst>
          </a:prstGeom>
          <a:solidFill>
            <a:srgbClr val="D9D9D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txBox="1">
            <a:spLocks noGrp="1"/>
          </p:cNvSpPr>
          <p:nvPr>
            <p:ph type="title"/>
          </p:nvPr>
        </p:nvSpPr>
        <p:spPr>
          <a:xfrm>
            <a:off x="270675" y="-3450"/>
            <a:ext cx="8212500" cy="3228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Copy On Write</a:t>
            </a:r>
            <a:endParaRPr/>
          </a:p>
          <a:p>
            <a:pPr marL="0" lvl="0" indent="0" algn="l" rtl="0">
              <a:spcBef>
                <a:spcPts val="0"/>
              </a:spcBef>
              <a:spcAft>
                <a:spcPts val="0"/>
              </a:spcAft>
              <a:buNone/>
            </a:pPr>
            <a:r>
              <a:rPr lang="en" sz="1800">
                <a:solidFill>
                  <a:srgbClr val="12939A"/>
                </a:solidFill>
              </a:rPr>
              <a:t>Internals</a:t>
            </a:r>
            <a:endParaRPr sz="1800">
              <a:solidFill>
                <a:srgbClr val="12939A"/>
              </a:solidFill>
            </a:endParaRPr>
          </a:p>
        </p:txBody>
      </p:sp>
      <p:pic>
        <p:nvPicPr>
          <p:cNvPr id="363" name="Google Shape;363;p29"/>
          <p:cNvPicPr preferRelativeResize="0"/>
          <p:nvPr/>
        </p:nvPicPr>
        <p:blipFill rotWithShape="1">
          <a:blip r:embed="rId3">
            <a:alphaModFix/>
          </a:blip>
          <a:srcRect t="8568" b="8560"/>
          <a:stretch/>
        </p:blipFill>
        <p:spPr>
          <a:xfrm>
            <a:off x="2677750" y="2311775"/>
            <a:ext cx="892200" cy="3252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9"/>
                                        </p:tgtEl>
                                        <p:attrNameLst>
                                          <p:attrName>style.visibility</p:attrName>
                                        </p:attrNameLst>
                                      </p:cBhvr>
                                      <p:to>
                                        <p:strVal val="visible"/>
                                      </p:to>
                                    </p:set>
                                    <p:animEffect transition="in" filter="fade">
                                      <p:cBhvr>
                                        <p:cTn id="7" dur="1"/>
                                        <p:tgtEl>
                                          <p:spTgt spid="249"/>
                                        </p:tgtEl>
                                      </p:cBhvr>
                                    </p:animEffect>
                                  </p:childTnLst>
                                </p:cTn>
                              </p:par>
                              <p:par>
                                <p:cTn id="8" presetID="10" presetClass="entr" presetSubtype="0" fill="hold" nodeType="withEffect">
                                  <p:stCondLst>
                                    <p:cond delay="0"/>
                                  </p:stCondLst>
                                  <p:childTnLst>
                                    <p:set>
                                      <p:cBhvr>
                                        <p:cTn id="9" dur="1" fill="hold">
                                          <p:stCondLst>
                                            <p:cond delay="0"/>
                                          </p:stCondLst>
                                        </p:cTn>
                                        <p:tgtEl>
                                          <p:spTgt spid="267"/>
                                        </p:tgtEl>
                                        <p:attrNameLst>
                                          <p:attrName>style.visibility</p:attrName>
                                        </p:attrNameLst>
                                      </p:cBhvr>
                                      <p:to>
                                        <p:strVal val="visible"/>
                                      </p:to>
                                    </p:set>
                                    <p:animEffect transition="in" filter="fade">
                                      <p:cBhvr>
                                        <p:cTn id="10" dur="1"/>
                                        <p:tgtEl>
                                          <p:spTgt spid="267"/>
                                        </p:tgtEl>
                                      </p:cBhvr>
                                    </p:animEffect>
                                  </p:childTnLst>
                                </p:cTn>
                              </p:par>
                              <p:par>
                                <p:cTn id="11" presetID="10" presetClass="entr" presetSubtype="0" fill="hold" nodeType="withEffect">
                                  <p:stCondLst>
                                    <p:cond delay="0"/>
                                  </p:stCondLst>
                                  <p:childTnLst>
                                    <p:set>
                                      <p:cBhvr>
                                        <p:cTn id="12" dur="1" fill="hold">
                                          <p:stCondLst>
                                            <p:cond delay="0"/>
                                          </p:stCondLst>
                                        </p:cTn>
                                        <p:tgtEl>
                                          <p:spTgt spid="356"/>
                                        </p:tgtEl>
                                        <p:attrNameLst>
                                          <p:attrName>style.visibility</p:attrName>
                                        </p:attrNameLst>
                                      </p:cBhvr>
                                      <p:to>
                                        <p:strVal val="visible"/>
                                      </p:to>
                                    </p:set>
                                    <p:animEffect transition="in" filter="fade">
                                      <p:cBhvr>
                                        <p:cTn id="13" dur="1000"/>
                                        <p:tgtEl>
                                          <p:spTgt spid="356"/>
                                        </p:tgtEl>
                                      </p:cBhvr>
                                    </p:animEffect>
                                  </p:childTnLst>
                                </p:cTn>
                              </p:par>
                              <p:par>
                                <p:cTn id="14" presetID="10" presetClass="entr" presetSubtype="0" fill="hold" nodeType="withEffect">
                                  <p:stCondLst>
                                    <p:cond delay="0"/>
                                  </p:stCondLst>
                                  <p:childTnLst>
                                    <p:set>
                                      <p:cBhvr>
                                        <p:cTn id="15" dur="1" fill="hold">
                                          <p:stCondLst>
                                            <p:cond delay="0"/>
                                          </p:stCondLst>
                                        </p:cTn>
                                        <p:tgtEl>
                                          <p:spTgt spid="302"/>
                                        </p:tgtEl>
                                        <p:attrNameLst>
                                          <p:attrName>style.visibility</p:attrName>
                                        </p:attrNameLst>
                                      </p:cBhvr>
                                      <p:to>
                                        <p:strVal val="visible"/>
                                      </p:to>
                                    </p:set>
                                    <p:animEffect transition="in" filter="fade">
                                      <p:cBhvr>
                                        <p:cTn id="16" dur="1"/>
                                        <p:tgtEl>
                                          <p:spTgt spid="302"/>
                                        </p:tgtEl>
                                      </p:cBhvr>
                                    </p:animEffect>
                                  </p:childTnLst>
                                </p:cTn>
                              </p:par>
                              <p:par>
                                <p:cTn id="17" presetID="10" presetClass="entr" presetSubtype="0" fill="hold" nodeType="withEffect">
                                  <p:stCondLst>
                                    <p:cond delay="0"/>
                                  </p:stCondLst>
                                  <p:childTnLst>
                                    <p:set>
                                      <p:cBhvr>
                                        <p:cTn id="18" dur="1" fill="hold">
                                          <p:stCondLst>
                                            <p:cond delay="0"/>
                                          </p:stCondLst>
                                        </p:cTn>
                                        <p:tgtEl>
                                          <p:spTgt spid="283"/>
                                        </p:tgtEl>
                                        <p:attrNameLst>
                                          <p:attrName>style.visibility</p:attrName>
                                        </p:attrNameLst>
                                      </p:cBhvr>
                                      <p:to>
                                        <p:strVal val="visible"/>
                                      </p:to>
                                    </p:set>
                                    <p:animEffect transition="in" filter="fade">
                                      <p:cBhvr>
                                        <p:cTn id="19" dur="1000"/>
                                        <p:tgtEl>
                                          <p:spTgt spid="28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84"/>
                                        </p:tgtEl>
                                        <p:attrNameLst>
                                          <p:attrName>style.visibility</p:attrName>
                                        </p:attrNameLst>
                                      </p:cBhvr>
                                      <p:to>
                                        <p:strVal val="visible"/>
                                      </p:to>
                                    </p:set>
                                    <p:animEffect transition="in" filter="fade">
                                      <p:cBhvr>
                                        <p:cTn id="24" dur="1000"/>
                                        <p:tgtEl>
                                          <p:spTgt spid="284"/>
                                        </p:tgtEl>
                                      </p:cBhvr>
                                    </p:animEffect>
                                  </p:childTnLst>
                                </p:cTn>
                              </p:par>
                              <p:par>
                                <p:cTn id="25" presetID="10" presetClass="entr" presetSubtype="0" fill="hold" nodeType="withEffect">
                                  <p:stCondLst>
                                    <p:cond delay="0"/>
                                  </p:stCondLst>
                                  <p:childTnLst>
                                    <p:set>
                                      <p:cBhvr>
                                        <p:cTn id="26" dur="1" fill="hold">
                                          <p:stCondLst>
                                            <p:cond delay="0"/>
                                          </p:stCondLst>
                                        </p:cTn>
                                        <p:tgtEl>
                                          <p:spTgt spid="320"/>
                                        </p:tgtEl>
                                        <p:attrNameLst>
                                          <p:attrName>style.visibility</p:attrName>
                                        </p:attrNameLst>
                                      </p:cBhvr>
                                      <p:to>
                                        <p:strVal val="visible"/>
                                      </p:to>
                                    </p:set>
                                    <p:animEffect transition="in" filter="fade">
                                      <p:cBhvr>
                                        <p:cTn id="27" dur="1"/>
                                        <p:tgtEl>
                                          <p:spTgt spid="320"/>
                                        </p:tgtEl>
                                      </p:cBhvr>
                                    </p:animEffect>
                                  </p:childTnLst>
                                </p:cTn>
                              </p:par>
                              <p:par>
                                <p:cTn id="28" presetID="10" presetClass="entr" presetSubtype="0" fill="hold" nodeType="withEffect">
                                  <p:stCondLst>
                                    <p:cond delay="0"/>
                                  </p:stCondLst>
                                  <p:childTnLst>
                                    <p:set>
                                      <p:cBhvr>
                                        <p:cTn id="29" dur="1" fill="hold">
                                          <p:stCondLst>
                                            <p:cond delay="0"/>
                                          </p:stCondLst>
                                        </p:cTn>
                                        <p:tgtEl>
                                          <p:spTgt spid="282"/>
                                        </p:tgtEl>
                                        <p:attrNameLst>
                                          <p:attrName>style.visibility</p:attrName>
                                        </p:attrNameLst>
                                      </p:cBhvr>
                                      <p:to>
                                        <p:strVal val="visible"/>
                                      </p:to>
                                    </p:set>
                                    <p:animEffect transition="in" filter="fade">
                                      <p:cBhvr>
                                        <p:cTn id="30" dur="1"/>
                                        <p:tgtEl>
                                          <p:spTgt spid="282"/>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284"/>
                                        </p:tgtEl>
                                        <p:attrNameLst>
                                          <p:attrName>style.visibility</p:attrName>
                                        </p:attrNameLst>
                                      </p:cBhvr>
                                      <p:to>
                                        <p:strVal val="hidden"/>
                                      </p:to>
                                    </p:set>
                                  </p:childTnLst>
                                </p:cTn>
                              </p:par>
                              <p:par>
                                <p:cTn id="35" presetID="10" presetClass="entr" presetSubtype="0" fill="hold" nodeType="withEffect">
                                  <p:stCondLst>
                                    <p:cond delay="0"/>
                                  </p:stCondLst>
                                  <p:childTnLst>
                                    <p:set>
                                      <p:cBhvr>
                                        <p:cTn id="36" dur="1" fill="hold">
                                          <p:stCondLst>
                                            <p:cond delay="0"/>
                                          </p:stCondLst>
                                        </p:cTn>
                                        <p:tgtEl>
                                          <p:spTgt spid="317"/>
                                        </p:tgtEl>
                                        <p:attrNameLst>
                                          <p:attrName>style.visibility</p:attrName>
                                        </p:attrNameLst>
                                      </p:cBhvr>
                                      <p:to>
                                        <p:strVal val="visible"/>
                                      </p:to>
                                    </p:set>
                                    <p:animEffect transition="in" filter="fade">
                                      <p:cBhvr>
                                        <p:cTn id="37" dur="1"/>
                                        <p:tgtEl>
                                          <p:spTgt spid="317"/>
                                        </p:tgtEl>
                                      </p:cBhvr>
                                    </p:animEffect>
                                  </p:childTnLst>
                                </p:cTn>
                              </p:par>
                              <p:par>
                                <p:cTn id="38" presetID="10" presetClass="entr" presetSubtype="0" fill="hold" nodeType="withEffect">
                                  <p:stCondLst>
                                    <p:cond delay="0"/>
                                  </p:stCondLst>
                                  <p:childTnLst>
                                    <p:set>
                                      <p:cBhvr>
                                        <p:cTn id="39" dur="1" fill="hold">
                                          <p:stCondLst>
                                            <p:cond delay="0"/>
                                          </p:stCondLst>
                                        </p:cTn>
                                        <p:tgtEl>
                                          <p:spTgt spid="294"/>
                                        </p:tgtEl>
                                        <p:attrNameLst>
                                          <p:attrName>style.visibility</p:attrName>
                                        </p:attrNameLst>
                                      </p:cBhvr>
                                      <p:to>
                                        <p:strVal val="visible"/>
                                      </p:to>
                                    </p:set>
                                    <p:animEffect transition="in" filter="fade">
                                      <p:cBhvr>
                                        <p:cTn id="40" dur="1"/>
                                        <p:tgtEl>
                                          <p:spTgt spid="29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57"/>
                                        </p:tgtEl>
                                        <p:attrNameLst>
                                          <p:attrName>style.visibility</p:attrName>
                                        </p:attrNameLst>
                                      </p:cBhvr>
                                      <p:to>
                                        <p:strVal val="visible"/>
                                      </p:to>
                                    </p:set>
                                    <p:animEffect transition="in" filter="fade">
                                      <p:cBhvr>
                                        <p:cTn id="45" dur="1"/>
                                        <p:tgtEl>
                                          <p:spTgt spid="357"/>
                                        </p:tgtEl>
                                      </p:cBhvr>
                                    </p:animEffect>
                                  </p:childTnLst>
                                </p:cTn>
                              </p:par>
                              <p:par>
                                <p:cTn id="46" presetID="10" presetClass="entr" presetSubtype="0" fill="hold" nodeType="withEffect">
                                  <p:stCondLst>
                                    <p:cond delay="0"/>
                                  </p:stCondLst>
                                  <p:childTnLst>
                                    <p:set>
                                      <p:cBhvr>
                                        <p:cTn id="47" dur="1" fill="hold">
                                          <p:stCondLst>
                                            <p:cond delay="0"/>
                                          </p:stCondLst>
                                        </p:cTn>
                                        <p:tgtEl>
                                          <p:spTgt spid="360"/>
                                        </p:tgtEl>
                                        <p:attrNameLst>
                                          <p:attrName>style.visibility</p:attrName>
                                        </p:attrNameLst>
                                      </p:cBhvr>
                                      <p:to>
                                        <p:strVal val="visible"/>
                                      </p:to>
                                    </p:set>
                                    <p:animEffect transition="in" filter="fade">
                                      <p:cBhvr>
                                        <p:cTn id="48" dur="1"/>
                                        <p:tgtEl>
                                          <p:spTgt spid="360"/>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nodeType="clickEffect">
                                  <p:stCondLst>
                                    <p:cond delay="0"/>
                                  </p:stCondLst>
                                  <p:childTnLst>
                                    <p:set>
                                      <p:cBhvr>
                                        <p:cTn id="52" dur="1" fill="hold">
                                          <p:stCondLst>
                                            <p:cond delay="0"/>
                                          </p:stCondLst>
                                        </p:cTn>
                                        <p:tgtEl>
                                          <p:spTgt spid="357"/>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360"/>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270"/>
                                        </p:tgtEl>
                                        <p:attrNameLst>
                                          <p:attrName>style.visibility</p:attrName>
                                        </p:attrNameLst>
                                      </p:cBhvr>
                                      <p:to>
                                        <p:strVal val="visible"/>
                                      </p:to>
                                    </p:set>
                                    <p:animEffect transition="in" filter="fade">
                                      <p:cBhvr>
                                        <p:cTn id="59" dur="1"/>
                                        <p:tgtEl>
                                          <p:spTgt spid="270"/>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303"/>
                                        </p:tgtEl>
                                        <p:attrNameLst>
                                          <p:attrName>style.visibility</p:attrName>
                                        </p:attrNameLst>
                                      </p:cBhvr>
                                      <p:to>
                                        <p:strVal val="visible"/>
                                      </p:to>
                                    </p:set>
                                    <p:animEffect transition="in" filter="fade">
                                      <p:cBhvr>
                                        <p:cTn id="64" dur="1000"/>
                                        <p:tgtEl>
                                          <p:spTgt spid="303"/>
                                        </p:tgtEl>
                                      </p:cBhvr>
                                    </p:animEffect>
                                  </p:childTnLst>
                                </p:cTn>
                              </p:par>
                              <p:par>
                                <p:cTn id="65" presetID="10" presetClass="entr" presetSubtype="0" fill="hold" nodeType="withEffect">
                                  <p:stCondLst>
                                    <p:cond delay="0"/>
                                  </p:stCondLst>
                                  <p:childTnLst>
                                    <p:set>
                                      <p:cBhvr>
                                        <p:cTn id="66" dur="1" fill="hold">
                                          <p:stCondLst>
                                            <p:cond delay="0"/>
                                          </p:stCondLst>
                                        </p:cTn>
                                        <p:tgtEl>
                                          <p:spTgt spid="289"/>
                                        </p:tgtEl>
                                        <p:attrNameLst>
                                          <p:attrName>style.visibility</p:attrName>
                                        </p:attrNameLst>
                                      </p:cBhvr>
                                      <p:to>
                                        <p:strVal val="visible"/>
                                      </p:to>
                                    </p:set>
                                    <p:animEffect transition="in" filter="fade">
                                      <p:cBhvr>
                                        <p:cTn id="67" dur="1"/>
                                        <p:tgtEl>
                                          <p:spTgt spid="289"/>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nodeType="clickEffect">
                                  <p:stCondLst>
                                    <p:cond delay="0"/>
                                  </p:stCondLst>
                                  <p:childTnLst>
                                    <p:set>
                                      <p:cBhvr>
                                        <p:cTn id="71" dur="1" fill="hold">
                                          <p:stCondLst>
                                            <p:cond delay="0"/>
                                          </p:stCondLst>
                                        </p:cTn>
                                        <p:tgtEl>
                                          <p:spTgt spid="289"/>
                                        </p:tgtEl>
                                        <p:attrNameLst>
                                          <p:attrName>style.visibility</p:attrName>
                                        </p:attrNameLst>
                                      </p:cBhvr>
                                      <p:to>
                                        <p:strVal val="hidden"/>
                                      </p:to>
                                    </p:set>
                                  </p:childTnLst>
                                </p:cTn>
                              </p:par>
                              <p:par>
                                <p:cTn id="72" presetID="10" presetClass="entr" presetSubtype="0" fill="hold" nodeType="withEffect">
                                  <p:stCondLst>
                                    <p:cond delay="0"/>
                                  </p:stCondLst>
                                  <p:childTnLst>
                                    <p:set>
                                      <p:cBhvr>
                                        <p:cTn id="73" dur="1" fill="hold">
                                          <p:stCondLst>
                                            <p:cond delay="0"/>
                                          </p:stCondLst>
                                        </p:cTn>
                                        <p:tgtEl>
                                          <p:spTgt spid="298"/>
                                        </p:tgtEl>
                                        <p:attrNameLst>
                                          <p:attrName>style.visibility</p:attrName>
                                        </p:attrNameLst>
                                      </p:cBhvr>
                                      <p:to>
                                        <p:strVal val="visible"/>
                                      </p:to>
                                    </p:set>
                                    <p:animEffect transition="in" filter="fade">
                                      <p:cBhvr>
                                        <p:cTn id="74" dur="1"/>
                                        <p:tgtEl>
                                          <p:spTgt spid="298"/>
                                        </p:tgtEl>
                                      </p:cBhvr>
                                    </p:animEffect>
                                  </p:childTnLst>
                                </p:cTn>
                              </p:par>
                              <p:par>
                                <p:cTn id="75" presetID="10" presetClass="entr" presetSubtype="0" fill="hold" nodeType="withEffect">
                                  <p:stCondLst>
                                    <p:cond delay="0"/>
                                  </p:stCondLst>
                                  <p:childTnLst>
                                    <p:set>
                                      <p:cBhvr>
                                        <p:cTn id="76" dur="1" fill="hold">
                                          <p:stCondLst>
                                            <p:cond delay="0"/>
                                          </p:stCondLst>
                                        </p:cTn>
                                        <p:tgtEl>
                                          <p:spTgt spid="316"/>
                                        </p:tgtEl>
                                        <p:attrNameLst>
                                          <p:attrName>style.visibility</p:attrName>
                                        </p:attrNameLst>
                                      </p:cBhvr>
                                      <p:to>
                                        <p:strVal val="visible"/>
                                      </p:to>
                                    </p:set>
                                    <p:animEffect transition="in" filter="fade">
                                      <p:cBhvr>
                                        <p:cTn id="77" dur="1"/>
                                        <p:tgtEl>
                                          <p:spTgt spid="316"/>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57"/>
                                        </p:tgtEl>
                                        <p:attrNameLst>
                                          <p:attrName>style.visibility</p:attrName>
                                        </p:attrNameLst>
                                      </p:cBhvr>
                                      <p:to>
                                        <p:strVal val="visible"/>
                                      </p:to>
                                    </p:set>
                                    <p:animEffect transition="in" filter="fade">
                                      <p:cBhvr>
                                        <p:cTn id="82" dur="1"/>
                                        <p:tgtEl>
                                          <p:spTgt spid="357"/>
                                        </p:tgtEl>
                                      </p:cBhvr>
                                    </p:animEffect>
                                  </p:childTnLst>
                                </p:cTn>
                              </p:par>
                              <p:par>
                                <p:cTn id="83" presetID="10" presetClass="entr" presetSubtype="0" fill="hold" nodeType="withEffect">
                                  <p:stCondLst>
                                    <p:cond delay="0"/>
                                  </p:stCondLst>
                                  <p:childTnLst>
                                    <p:set>
                                      <p:cBhvr>
                                        <p:cTn id="84" dur="1" fill="hold">
                                          <p:stCondLst>
                                            <p:cond delay="0"/>
                                          </p:stCondLst>
                                        </p:cTn>
                                        <p:tgtEl>
                                          <p:spTgt spid="361"/>
                                        </p:tgtEl>
                                        <p:attrNameLst>
                                          <p:attrName>style.visibility</p:attrName>
                                        </p:attrNameLst>
                                      </p:cBhvr>
                                      <p:to>
                                        <p:strVal val="visible"/>
                                      </p:to>
                                    </p:set>
                                    <p:animEffect transition="in" filter="fade">
                                      <p:cBhvr>
                                        <p:cTn id="85" dur="1"/>
                                        <p:tgtEl>
                                          <p:spTgt spid="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2"/>
          <p:cNvSpPr txBox="1">
            <a:spLocks noGrp="1"/>
          </p:cNvSpPr>
          <p:nvPr>
            <p:ph type="ctrTitle" idx="4294967295"/>
          </p:nvPr>
        </p:nvSpPr>
        <p:spPr>
          <a:xfrm>
            <a:off x="482550" y="109150"/>
            <a:ext cx="7997100" cy="8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Helvetica Neue"/>
                <a:ea typeface="Helvetica Neue"/>
                <a:cs typeface="Helvetica Neue"/>
                <a:sym typeface="Helvetica Neue"/>
              </a:rPr>
              <a:t>Problem summary</a:t>
            </a:r>
            <a:endParaRPr>
              <a:solidFill>
                <a:srgbClr val="000000"/>
              </a:solidFill>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Different categories of problems</a:t>
            </a:r>
            <a:endParaRPr sz="1800">
              <a:solidFill>
                <a:srgbClr val="12939A"/>
              </a:solidFill>
              <a:latin typeface="Helvetica Neue"/>
              <a:ea typeface="Helvetica Neue"/>
              <a:cs typeface="Helvetica Neue"/>
              <a:sym typeface="Helvetica Neue"/>
            </a:endParaRPr>
          </a:p>
        </p:txBody>
      </p:sp>
      <p:sp>
        <p:nvSpPr>
          <p:cNvPr id="729" name="Google Shape;729;p32"/>
          <p:cNvSpPr txBox="1">
            <a:spLocks noGrp="1"/>
          </p:cNvSpPr>
          <p:nvPr>
            <p:ph type="subTitle" idx="4294967295"/>
          </p:nvPr>
        </p:nvSpPr>
        <p:spPr>
          <a:xfrm>
            <a:off x="612425" y="2443575"/>
            <a:ext cx="5401500" cy="622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200" i="1">
                <a:solidFill>
                  <a:srgbClr val="000000"/>
                </a:solidFill>
                <a:latin typeface="Helvetica Neue"/>
                <a:ea typeface="Helvetica Neue"/>
                <a:cs typeface="Helvetica Neue"/>
                <a:sym typeface="Helvetica Neue"/>
              </a:rPr>
              <a:t>       </a:t>
            </a:r>
            <a:r>
              <a:rPr lang="en" sz="2200" i="1">
                <a:solidFill>
                  <a:srgbClr val="000000"/>
                </a:solidFill>
                <a:highlight>
                  <a:srgbClr val="D0E0E3"/>
                </a:highlight>
                <a:latin typeface="Helvetica Neue"/>
                <a:ea typeface="Helvetica Neue"/>
                <a:cs typeface="Helvetica Neue"/>
                <a:sym typeface="Helvetica Neue"/>
              </a:rPr>
              <a:t>Write amplification</a:t>
            </a:r>
            <a:endParaRPr sz="2200" i="1">
              <a:solidFill>
                <a:srgbClr val="000000"/>
              </a:solidFill>
              <a:highlight>
                <a:srgbClr val="D0E0E3"/>
              </a:highlight>
              <a:latin typeface="Helvetica Neue"/>
              <a:ea typeface="Helvetica Neue"/>
              <a:cs typeface="Helvetica Neue"/>
              <a:sym typeface="Helvetica Neue"/>
            </a:endParaRPr>
          </a:p>
          <a:p>
            <a:pPr marL="0" lvl="0" indent="0" algn="l" rtl="0">
              <a:lnSpc>
                <a:spcPct val="100000"/>
              </a:lnSpc>
              <a:spcBef>
                <a:spcPts val="0"/>
              </a:spcBef>
              <a:spcAft>
                <a:spcPts val="0"/>
              </a:spcAft>
              <a:buNone/>
            </a:pPr>
            <a:endParaRPr>
              <a:solidFill>
                <a:srgbClr val="000000"/>
              </a:solidFill>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sz="2200">
              <a:solidFill>
                <a:srgbClr val="000000"/>
              </a:solidFill>
              <a:latin typeface="Arial"/>
              <a:ea typeface="Arial"/>
              <a:cs typeface="Arial"/>
              <a:sym typeface="Arial"/>
            </a:endParaRPr>
          </a:p>
          <a:p>
            <a:pPr marL="0" lvl="0" indent="0" algn="l" rtl="0">
              <a:spcBef>
                <a:spcPts val="1600"/>
              </a:spcBef>
              <a:spcAft>
                <a:spcPts val="0"/>
              </a:spcAft>
              <a:buNone/>
            </a:pPr>
            <a:endParaRPr>
              <a:solidFill>
                <a:srgbClr val="000000"/>
              </a:solidFill>
            </a:endParaRPr>
          </a:p>
          <a:p>
            <a:pPr marL="0" lvl="0" indent="0" algn="l" rtl="0">
              <a:spcBef>
                <a:spcPts val="1600"/>
              </a:spcBef>
              <a:spcAft>
                <a:spcPts val="0"/>
              </a:spcAft>
              <a:buNone/>
            </a:pPr>
            <a:endParaRPr>
              <a:solidFill>
                <a:srgbClr val="000000"/>
              </a:solidFill>
            </a:endParaRPr>
          </a:p>
          <a:p>
            <a:pPr marL="0" lvl="0" indent="0" algn="l" rtl="0">
              <a:spcBef>
                <a:spcPts val="1600"/>
              </a:spcBef>
              <a:spcAft>
                <a:spcPts val="1600"/>
              </a:spcAft>
              <a:buNone/>
            </a:pPr>
            <a:endParaRPr>
              <a:solidFill>
                <a:srgbClr val="000000"/>
              </a:solidFill>
            </a:endParaRPr>
          </a:p>
        </p:txBody>
      </p:sp>
      <p:sp>
        <p:nvSpPr>
          <p:cNvPr id="730" name="Google Shape;730;p32"/>
          <p:cNvSpPr txBox="1"/>
          <p:nvPr/>
        </p:nvSpPr>
        <p:spPr>
          <a:xfrm>
            <a:off x="1148250" y="1271613"/>
            <a:ext cx="6665700" cy="75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Clr>
                <a:schemeClr val="dk1"/>
              </a:buClr>
              <a:buSzPts val="1100"/>
              <a:buFont typeface="Arial"/>
              <a:buNone/>
            </a:pPr>
            <a:r>
              <a:rPr lang="en" sz="2200" i="1">
                <a:latin typeface="Helvetica Neue"/>
                <a:ea typeface="Helvetica Neue"/>
                <a:cs typeface="Helvetica Neue"/>
                <a:sym typeface="Helvetica Neue"/>
              </a:rPr>
              <a:t>      </a:t>
            </a:r>
            <a:r>
              <a:rPr lang="en" sz="2200" i="1">
                <a:highlight>
                  <a:srgbClr val="CFE2F3"/>
                </a:highlight>
                <a:latin typeface="Helvetica Neue"/>
                <a:ea typeface="Helvetica Neue"/>
                <a:cs typeface="Helvetica Neue"/>
                <a:sym typeface="Helvetica Neue"/>
              </a:rPr>
              <a:t>Higher ingestion latency</a:t>
            </a:r>
            <a:endParaRPr i="1">
              <a:highlight>
                <a:srgbClr val="CFE2F3"/>
              </a:highlight>
              <a:latin typeface="Helvetica Neue"/>
              <a:ea typeface="Helvetica Neue"/>
              <a:cs typeface="Helvetica Neue"/>
              <a:sym typeface="Helvetica Neue"/>
            </a:endParaRPr>
          </a:p>
        </p:txBody>
      </p:sp>
      <p:sp>
        <p:nvSpPr>
          <p:cNvPr id="731" name="Google Shape;731;p32"/>
          <p:cNvSpPr txBox="1"/>
          <p:nvPr/>
        </p:nvSpPr>
        <p:spPr>
          <a:xfrm>
            <a:off x="2830825" y="2736700"/>
            <a:ext cx="6665700" cy="75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Clr>
                <a:schemeClr val="dk1"/>
              </a:buClr>
              <a:buSzPts val="1100"/>
              <a:buFont typeface="Arial"/>
              <a:buNone/>
            </a:pPr>
            <a:r>
              <a:rPr lang="en" sz="2200" i="1" dirty="0">
                <a:highlight>
                  <a:srgbClr val="EAD1DC"/>
                </a:highlight>
                <a:latin typeface="Helvetica Neue"/>
                <a:ea typeface="Helvetica Neue"/>
                <a:cs typeface="Helvetica Neue"/>
                <a:sym typeface="Helvetica Neue"/>
              </a:rPr>
              <a:t>Bounded Freshness</a:t>
            </a:r>
            <a:endParaRPr i="1" dirty="0">
              <a:highlight>
                <a:srgbClr val="EAD1DC"/>
              </a:highlight>
              <a:latin typeface="Helvetica Neue"/>
              <a:ea typeface="Helvetica Neue"/>
              <a:cs typeface="Helvetica Neue"/>
              <a:sym typeface="Helvetica Neue"/>
            </a:endParaRPr>
          </a:p>
        </p:txBody>
      </p:sp>
      <p:sp>
        <p:nvSpPr>
          <p:cNvPr id="732" name="Google Shape;732;p32"/>
          <p:cNvSpPr txBox="1"/>
          <p:nvPr/>
        </p:nvSpPr>
        <p:spPr>
          <a:xfrm>
            <a:off x="2617850" y="3745075"/>
            <a:ext cx="35676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i="1">
                <a:highlight>
                  <a:srgbClr val="F1C232"/>
                </a:highlight>
                <a:latin typeface="Helvetica Neue"/>
                <a:ea typeface="Helvetica Neue"/>
                <a:cs typeface="Helvetica Neue"/>
                <a:sym typeface="Helvetica Neue"/>
              </a:rPr>
              <a:t>Smaller file size limitations</a:t>
            </a:r>
            <a:endParaRPr sz="2200" i="1">
              <a:highlight>
                <a:srgbClr val="F1C232"/>
              </a:highlight>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29"/>
                                        </p:tgtEl>
                                        <p:attrNameLst>
                                          <p:attrName>style.visibility</p:attrName>
                                        </p:attrNameLst>
                                      </p:cBhvr>
                                      <p:to>
                                        <p:strVal val="visible"/>
                                      </p:to>
                                    </p:set>
                                    <p:animEffect transition="in" filter="fade">
                                      <p:cBhvr>
                                        <p:cTn id="7" dur="1000"/>
                                        <p:tgtEl>
                                          <p:spTgt spid="7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30"/>
                                        </p:tgtEl>
                                        <p:attrNameLst>
                                          <p:attrName>style.visibility</p:attrName>
                                        </p:attrNameLst>
                                      </p:cBhvr>
                                      <p:to>
                                        <p:strVal val="visible"/>
                                      </p:to>
                                    </p:set>
                                    <p:animEffect transition="in" filter="fade">
                                      <p:cBhvr>
                                        <p:cTn id="12" dur="1000"/>
                                        <p:tgtEl>
                                          <p:spTgt spid="7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31"/>
                                        </p:tgtEl>
                                        <p:attrNameLst>
                                          <p:attrName>style.visibility</p:attrName>
                                        </p:attrNameLst>
                                      </p:cBhvr>
                                      <p:to>
                                        <p:strVal val="visible"/>
                                      </p:to>
                                    </p:set>
                                    <p:animEffect transition="in" filter="fade">
                                      <p:cBhvr>
                                        <p:cTn id="17" dur="1000"/>
                                        <p:tgtEl>
                                          <p:spTgt spid="73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32"/>
                                        </p:tgtEl>
                                        <p:attrNameLst>
                                          <p:attrName>style.visibility</p:attrName>
                                        </p:attrNameLst>
                                      </p:cBhvr>
                                      <p:to>
                                        <p:strVal val="visible"/>
                                      </p:to>
                                    </p:set>
                                    <p:animEffect transition="in" filter="fade">
                                      <p:cBhvr>
                                        <p:cTn id="22" dur="1000"/>
                                        <p:tgtEl>
                                          <p:spTgt spid="7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33"/>
          <p:cNvSpPr txBox="1"/>
          <p:nvPr/>
        </p:nvSpPr>
        <p:spPr>
          <a:xfrm>
            <a:off x="322475" y="104025"/>
            <a:ext cx="8332500" cy="70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Let’s find a solution!</a:t>
            </a:r>
            <a:endParaRPr sz="2800">
              <a:latin typeface="Helvetica Neue"/>
              <a:ea typeface="Helvetica Neue"/>
              <a:cs typeface="Helvetica Neue"/>
              <a:sym typeface="Helvetica Neue"/>
            </a:endParaRPr>
          </a:p>
          <a:p>
            <a:pPr marL="0" lvl="0" indent="0" algn="l" rtl="0">
              <a:spcBef>
                <a:spcPts val="0"/>
              </a:spcBef>
              <a:spcAft>
                <a:spcPts val="0"/>
              </a:spcAft>
              <a:buNone/>
            </a:pPr>
            <a:r>
              <a:rPr lang="en" sz="1500">
                <a:solidFill>
                  <a:srgbClr val="12939A"/>
                </a:solidFill>
                <a:latin typeface="Helvetica Neue"/>
                <a:ea typeface="Helvetica Neue"/>
                <a:cs typeface="Helvetica Neue"/>
                <a:sym typeface="Helvetica Neue"/>
              </a:rPr>
              <a:t>Thinking beyond..</a:t>
            </a:r>
            <a:endParaRPr sz="1500">
              <a:solidFill>
                <a:srgbClr val="12939A"/>
              </a:solidFill>
              <a:latin typeface="Helvetica Neue"/>
              <a:ea typeface="Helvetica Neue"/>
              <a:cs typeface="Helvetica Neue"/>
              <a:sym typeface="Helvetica Neue"/>
            </a:endParaRPr>
          </a:p>
        </p:txBody>
      </p:sp>
      <p:sp>
        <p:nvSpPr>
          <p:cNvPr id="738" name="Google Shape;738;p33"/>
          <p:cNvSpPr txBox="1"/>
          <p:nvPr/>
        </p:nvSpPr>
        <p:spPr>
          <a:xfrm>
            <a:off x="2844600" y="1037400"/>
            <a:ext cx="5896500" cy="30687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2200" i="1" dirty="0">
              <a:solidFill>
                <a:srgbClr val="FFFFFF"/>
              </a:solidFill>
            </a:endParaRPr>
          </a:p>
          <a:p>
            <a:pPr marL="0" lvl="0" indent="0" algn="l" rtl="0">
              <a:spcBef>
                <a:spcPts val="0"/>
              </a:spcBef>
              <a:spcAft>
                <a:spcPts val="0"/>
              </a:spcAft>
              <a:buNone/>
            </a:pPr>
            <a:r>
              <a:rPr lang="en" sz="2200" i="1" dirty="0">
                <a:solidFill>
                  <a:srgbClr val="666666"/>
                </a:solidFill>
                <a:latin typeface="Helvetica Neue"/>
                <a:ea typeface="Helvetica Neue"/>
                <a:cs typeface="Helvetica Neue"/>
                <a:sym typeface="Helvetica Neue"/>
              </a:rPr>
              <a:t>Append updates to a delta file</a:t>
            </a:r>
            <a:endParaRPr sz="2200" i="1" dirty="0">
              <a:solidFill>
                <a:srgbClr val="666666"/>
              </a:solidFill>
              <a:latin typeface="Helvetica Neue"/>
              <a:ea typeface="Helvetica Neue"/>
              <a:cs typeface="Helvetica Neue"/>
              <a:sym typeface="Helvetica Neue"/>
            </a:endParaRPr>
          </a:p>
          <a:p>
            <a:pPr marL="457200" lvl="0" indent="0" algn="l" rtl="0">
              <a:spcBef>
                <a:spcPts val="0"/>
              </a:spcBef>
              <a:spcAft>
                <a:spcPts val="0"/>
              </a:spcAft>
              <a:buNone/>
            </a:pPr>
            <a:endParaRPr sz="2200" i="1" dirty="0">
              <a:solidFill>
                <a:srgbClr val="FFFFFF"/>
              </a:solidFill>
              <a:latin typeface="Helvetica Neue"/>
              <a:ea typeface="Helvetica Neue"/>
              <a:cs typeface="Helvetica Neue"/>
              <a:sym typeface="Helvetica Neue"/>
            </a:endParaRPr>
          </a:p>
          <a:p>
            <a:pPr marL="457200" lvl="0" indent="-317500" algn="l" rtl="0">
              <a:spcBef>
                <a:spcPts val="0"/>
              </a:spcBef>
              <a:spcAft>
                <a:spcPts val="0"/>
              </a:spcAft>
              <a:buClr>
                <a:srgbClr val="6AA84F"/>
              </a:buClr>
              <a:buSzPts val="1400"/>
              <a:buFont typeface="Helvetica Neue"/>
              <a:buChar char="➔"/>
            </a:pPr>
            <a:r>
              <a:rPr lang="en" dirty="0">
                <a:solidFill>
                  <a:srgbClr val="6AA84F"/>
                </a:solidFill>
                <a:latin typeface="Helvetica Neue"/>
                <a:ea typeface="Helvetica Neue"/>
                <a:cs typeface="Helvetica Neue"/>
                <a:sym typeface="Helvetica Neue"/>
              </a:rPr>
              <a:t>Lowers ingestion latency</a:t>
            </a:r>
            <a:endParaRPr dirty="0">
              <a:solidFill>
                <a:srgbClr val="6AA84F"/>
              </a:solidFill>
              <a:latin typeface="Helvetica Neue"/>
              <a:ea typeface="Helvetica Neue"/>
              <a:cs typeface="Helvetica Neue"/>
              <a:sym typeface="Helvetica Neue"/>
            </a:endParaRPr>
          </a:p>
          <a:p>
            <a:pPr marL="457200" lvl="0" indent="-317500" algn="l" rtl="0">
              <a:spcBef>
                <a:spcPts val="0"/>
              </a:spcBef>
              <a:spcAft>
                <a:spcPts val="0"/>
              </a:spcAft>
              <a:buClr>
                <a:srgbClr val="6AA84F"/>
              </a:buClr>
              <a:buSzPts val="1400"/>
              <a:buFont typeface="Helvetica Neue"/>
              <a:buChar char="➔"/>
            </a:pPr>
            <a:r>
              <a:rPr lang="en" dirty="0">
                <a:solidFill>
                  <a:srgbClr val="6AA84F"/>
                </a:solidFill>
                <a:latin typeface="Helvetica Neue"/>
                <a:ea typeface="Helvetica Neue"/>
                <a:cs typeface="Helvetica Neue"/>
                <a:sym typeface="Helvetica Neue"/>
              </a:rPr>
              <a:t>Reduces write amplification (across batches)</a:t>
            </a:r>
            <a:endParaRPr dirty="0">
              <a:solidFill>
                <a:srgbClr val="6AA84F"/>
              </a:solidFill>
              <a:latin typeface="Helvetica Neue"/>
              <a:ea typeface="Helvetica Neue"/>
              <a:cs typeface="Helvetica Neue"/>
              <a:sym typeface="Helvetica Neue"/>
            </a:endParaRPr>
          </a:p>
          <a:p>
            <a:pPr marL="457200" lvl="0" indent="-317500" algn="l" rtl="0">
              <a:spcBef>
                <a:spcPts val="0"/>
              </a:spcBef>
              <a:spcAft>
                <a:spcPts val="0"/>
              </a:spcAft>
              <a:buClr>
                <a:srgbClr val="6AA84F"/>
              </a:buClr>
              <a:buSzPts val="1400"/>
              <a:buFont typeface="Helvetica Neue"/>
              <a:buChar char="➔"/>
            </a:pPr>
            <a:r>
              <a:rPr lang="en" dirty="0">
                <a:solidFill>
                  <a:srgbClr val="6AA84F"/>
                </a:solidFill>
                <a:latin typeface="Helvetica Neue"/>
                <a:ea typeface="Helvetica Neue"/>
                <a:cs typeface="Helvetica Neue"/>
                <a:sym typeface="Helvetica Neue"/>
              </a:rPr>
              <a:t>Writing large files feasible</a:t>
            </a:r>
            <a:endParaRPr dirty="0">
              <a:solidFill>
                <a:srgbClr val="6AA84F"/>
              </a:solidFill>
              <a:latin typeface="Helvetica Neue"/>
              <a:ea typeface="Helvetica Neue"/>
              <a:cs typeface="Helvetica Neue"/>
              <a:sym typeface="Helvetica Neue"/>
            </a:endParaRPr>
          </a:p>
          <a:p>
            <a:pPr marL="457200" lvl="0" indent="0" algn="l" rtl="0">
              <a:spcBef>
                <a:spcPts val="0"/>
              </a:spcBef>
              <a:spcAft>
                <a:spcPts val="0"/>
              </a:spcAft>
              <a:buNone/>
            </a:pPr>
            <a:endParaRPr dirty="0">
              <a:solidFill>
                <a:srgbClr val="6AA84F"/>
              </a:solidFill>
              <a:latin typeface="Helvetica Neue"/>
              <a:ea typeface="Helvetica Neue"/>
              <a:cs typeface="Helvetica Neue"/>
              <a:sym typeface="Helvetica Neue"/>
            </a:endParaRPr>
          </a:p>
          <a:p>
            <a:pPr marL="1371600" lvl="0" indent="0" algn="l" rtl="0">
              <a:spcBef>
                <a:spcPts val="0"/>
              </a:spcBef>
              <a:spcAft>
                <a:spcPts val="0"/>
              </a:spcAft>
              <a:buNone/>
            </a:pPr>
            <a:endParaRPr dirty="0">
              <a:solidFill>
                <a:schemeClr val="lt1"/>
              </a:solidFill>
              <a:latin typeface="Helvetica Neue"/>
              <a:ea typeface="Helvetica Neue"/>
              <a:cs typeface="Helvetica Neue"/>
              <a:sym typeface="Helvetica Neue"/>
            </a:endParaRPr>
          </a:p>
          <a:p>
            <a:pPr marL="0" lvl="0" indent="0" algn="l" rtl="0">
              <a:spcBef>
                <a:spcPts val="0"/>
              </a:spcBef>
              <a:spcAft>
                <a:spcPts val="0"/>
              </a:spcAft>
              <a:buNone/>
            </a:pPr>
            <a:r>
              <a:rPr lang="en" sz="2200" i="1" dirty="0">
                <a:solidFill>
                  <a:srgbClr val="666666"/>
                </a:solidFill>
                <a:latin typeface="Helvetica Neue"/>
                <a:ea typeface="Helvetica Neue"/>
                <a:cs typeface="Helvetica Neue"/>
                <a:sym typeface="Helvetica Neue"/>
              </a:rPr>
              <a:t>Defer merge (temporarily) to the reader</a:t>
            </a:r>
            <a:endParaRPr sz="2200" i="1" dirty="0">
              <a:solidFill>
                <a:srgbClr val="666666"/>
              </a:solidFill>
              <a:latin typeface="Helvetica Neue"/>
              <a:ea typeface="Helvetica Neue"/>
              <a:cs typeface="Helvetica Neue"/>
              <a:sym typeface="Helvetica Neue"/>
            </a:endParaRPr>
          </a:p>
          <a:p>
            <a:pPr marL="457200" lvl="0" indent="0" algn="l" rtl="0">
              <a:spcBef>
                <a:spcPts val="0"/>
              </a:spcBef>
              <a:spcAft>
                <a:spcPts val="0"/>
              </a:spcAft>
              <a:buNone/>
            </a:pPr>
            <a:endParaRPr sz="2200" i="1" dirty="0">
              <a:solidFill>
                <a:srgbClr val="FFFFFF"/>
              </a:solidFill>
              <a:latin typeface="Helvetica Neue"/>
              <a:ea typeface="Helvetica Neue"/>
              <a:cs typeface="Helvetica Neue"/>
              <a:sym typeface="Helvetica Neue"/>
            </a:endParaRPr>
          </a:p>
          <a:p>
            <a:pPr marL="457200" lvl="0" indent="-317500" algn="l" rtl="0">
              <a:spcBef>
                <a:spcPts val="0"/>
              </a:spcBef>
              <a:spcAft>
                <a:spcPts val="0"/>
              </a:spcAft>
              <a:buClr>
                <a:srgbClr val="6AA84F"/>
              </a:buClr>
              <a:buSzPts val="1400"/>
              <a:buFont typeface="Helvetica Neue"/>
              <a:buChar char="➔"/>
            </a:pPr>
            <a:r>
              <a:rPr lang="en" dirty="0">
                <a:solidFill>
                  <a:srgbClr val="6AA84F"/>
                </a:solidFill>
                <a:latin typeface="Helvetica Neue"/>
                <a:ea typeface="Helvetica Neue"/>
                <a:cs typeface="Helvetica Neue"/>
                <a:sym typeface="Helvetica Neue"/>
              </a:rPr>
              <a:t>Better freshness with more intelligent readers</a:t>
            </a:r>
            <a:endParaRPr dirty="0">
              <a:solidFill>
                <a:srgbClr val="6AA84F"/>
              </a:solidFill>
              <a:latin typeface="Helvetica Neue"/>
              <a:ea typeface="Helvetica Neue"/>
              <a:cs typeface="Helvetica Neue"/>
              <a:sym typeface="Helvetica Neue"/>
            </a:endParaRPr>
          </a:p>
          <a:p>
            <a:pPr marL="0" lvl="0" indent="0" algn="l" rtl="0">
              <a:spcBef>
                <a:spcPts val="0"/>
              </a:spcBef>
              <a:spcAft>
                <a:spcPts val="0"/>
              </a:spcAft>
              <a:buNone/>
            </a:pPr>
            <a:endParaRPr dirty="0">
              <a:solidFill>
                <a:srgbClr val="FFFFFF"/>
              </a:solidFill>
            </a:endParaRPr>
          </a:p>
          <a:p>
            <a:pPr marL="0" lvl="0" indent="0" algn="l" rtl="0">
              <a:spcBef>
                <a:spcPts val="0"/>
              </a:spcBef>
              <a:spcAft>
                <a:spcPts val="0"/>
              </a:spcAft>
              <a:buNone/>
            </a:pPr>
            <a:endParaRPr dirty="0">
              <a:solidFill>
                <a:srgbClr val="FFFFFF"/>
              </a:solidFill>
            </a:endParaRPr>
          </a:p>
          <a:p>
            <a:pPr marL="0" lvl="0" indent="0" algn="l" rtl="0">
              <a:spcBef>
                <a:spcPts val="0"/>
              </a:spcBef>
              <a:spcAft>
                <a:spcPts val="0"/>
              </a:spcAft>
              <a:buNone/>
            </a:pPr>
            <a:endParaRPr dirty="0">
              <a:solidFill>
                <a:srgbClr val="FFFFFF"/>
              </a:solidFill>
            </a:endParaRPr>
          </a:p>
          <a:p>
            <a:pPr marL="457200" lvl="0" indent="0" algn="l" rtl="0">
              <a:spcBef>
                <a:spcPts val="0"/>
              </a:spcBef>
              <a:spcAft>
                <a:spcPts val="0"/>
              </a:spcAft>
              <a:buNone/>
            </a:pPr>
            <a:endParaRPr dirty="0">
              <a:solidFill>
                <a:srgbClr val="FFFFFF"/>
              </a:solidFill>
            </a:endParaRPr>
          </a:p>
        </p:txBody>
      </p:sp>
      <p:pic>
        <p:nvPicPr>
          <p:cNvPr id="739" name="Google Shape;739;p33"/>
          <p:cNvPicPr preferRelativeResize="0"/>
          <p:nvPr/>
        </p:nvPicPr>
        <p:blipFill>
          <a:blip r:embed="rId3">
            <a:alphaModFix/>
          </a:blip>
          <a:stretch>
            <a:fillRect/>
          </a:stretch>
        </p:blipFill>
        <p:spPr>
          <a:xfrm>
            <a:off x="530850" y="1537625"/>
            <a:ext cx="1624175" cy="16241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39"/>
                                        </p:tgtEl>
                                        <p:attrNameLst>
                                          <p:attrName>style.visibility</p:attrName>
                                        </p:attrNameLst>
                                      </p:cBhvr>
                                      <p:to>
                                        <p:strVal val="visible"/>
                                      </p:to>
                                    </p:set>
                                    <p:animEffect transition="in" filter="fade">
                                      <p:cBhvr>
                                        <p:cTn id="7" dur="1000"/>
                                        <p:tgtEl>
                                          <p:spTgt spid="7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38">
                                            <p:txEl>
                                              <p:pRg st="0" end="0"/>
                                            </p:txEl>
                                          </p:spTgt>
                                        </p:tgtEl>
                                        <p:attrNameLst>
                                          <p:attrName>style.visibility</p:attrName>
                                        </p:attrNameLst>
                                      </p:cBhvr>
                                      <p:to>
                                        <p:strVal val="visible"/>
                                      </p:to>
                                    </p:set>
                                    <p:animEffect transition="in" filter="fade">
                                      <p:cBhvr>
                                        <p:cTn id="12" dur="1000"/>
                                        <p:tgtEl>
                                          <p:spTgt spid="73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38">
                                            <p:txEl>
                                              <p:pRg st="1" end="1"/>
                                            </p:txEl>
                                          </p:spTgt>
                                        </p:tgtEl>
                                        <p:attrNameLst>
                                          <p:attrName>style.visibility</p:attrName>
                                        </p:attrNameLst>
                                      </p:cBhvr>
                                      <p:to>
                                        <p:strVal val="visible"/>
                                      </p:to>
                                    </p:set>
                                    <p:animEffect transition="in" filter="fade">
                                      <p:cBhvr>
                                        <p:cTn id="17" dur="1000"/>
                                        <p:tgtEl>
                                          <p:spTgt spid="73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38">
                                            <p:txEl>
                                              <p:pRg st="2" end="2"/>
                                            </p:txEl>
                                          </p:spTgt>
                                        </p:tgtEl>
                                        <p:attrNameLst>
                                          <p:attrName>style.visibility</p:attrName>
                                        </p:attrNameLst>
                                      </p:cBhvr>
                                      <p:to>
                                        <p:strVal val="visible"/>
                                      </p:to>
                                    </p:set>
                                    <p:animEffect transition="in" filter="fade">
                                      <p:cBhvr>
                                        <p:cTn id="22" dur="1000"/>
                                        <p:tgtEl>
                                          <p:spTgt spid="73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38">
                                            <p:txEl>
                                              <p:pRg st="3" end="3"/>
                                            </p:txEl>
                                          </p:spTgt>
                                        </p:tgtEl>
                                        <p:attrNameLst>
                                          <p:attrName>style.visibility</p:attrName>
                                        </p:attrNameLst>
                                      </p:cBhvr>
                                      <p:to>
                                        <p:strVal val="visible"/>
                                      </p:to>
                                    </p:set>
                                    <p:animEffect transition="in" filter="fade">
                                      <p:cBhvr>
                                        <p:cTn id="27" dur="1000"/>
                                        <p:tgtEl>
                                          <p:spTgt spid="73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38">
                                            <p:txEl>
                                              <p:pRg st="4" end="4"/>
                                            </p:txEl>
                                          </p:spTgt>
                                        </p:tgtEl>
                                        <p:attrNameLst>
                                          <p:attrName>style.visibility</p:attrName>
                                        </p:attrNameLst>
                                      </p:cBhvr>
                                      <p:to>
                                        <p:strVal val="visible"/>
                                      </p:to>
                                    </p:set>
                                    <p:animEffect transition="in" filter="fade">
                                      <p:cBhvr>
                                        <p:cTn id="32" dur="1000"/>
                                        <p:tgtEl>
                                          <p:spTgt spid="73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38">
                                            <p:txEl>
                                              <p:pRg st="5" end="5"/>
                                            </p:txEl>
                                          </p:spTgt>
                                        </p:tgtEl>
                                        <p:attrNameLst>
                                          <p:attrName>style.visibility</p:attrName>
                                        </p:attrNameLst>
                                      </p:cBhvr>
                                      <p:to>
                                        <p:strVal val="visible"/>
                                      </p:to>
                                    </p:set>
                                    <p:animEffect transition="in" filter="fade">
                                      <p:cBhvr>
                                        <p:cTn id="37" dur="1000"/>
                                        <p:tgtEl>
                                          <p:spTgt spid="73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738">
                                            <p:txEl>
                                              <p:pRg st="6" end="6"/>
                                            </p:txEl>
                                          </p:spTgt>
                                        </p:tgtEl>
                                        <p:attrNameLst>
                                          <p:attrName>style.visibility</p:attrName>
                                        </p:attrNameLst>
                                      </p:cBhvr>
                                      <p:to>
                                        <p:strVal val="visible"/>
                                      </p:to>
                                    </p:set>
                                    <p:animEffect transition="in" filter="fade">
                                      <p:cBhvr>
                                        <p:cTn id="42" dur="1000"/>
                                        <p:tgtEl>
                                          <p:spTgt spid="73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38">
                                            <p:txEl>
                                              <p:pRg st="7" end="7"/>
                                            </p:txEl>
                                          </p:spTgt>
                                        </p:tgtEl>
                                        <p:attrNameLst>
                                          <p:attrName>style.visibility</p:attrName>
                                        </p:attrNameLst>
                                      </p:cBhvr>
                                      <p:to>
                                        <p:strVal val="visible"/>
                                      </p:to>
                                    </p:set>
                                    <p:animEffect transition="in" filter="fade">
                                      <p:cBhvr>
                                        <p:cTn id="47" dur="1000"/>
                                        <p:tgtEl>
                                          <p:spTgt spid="738">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38">
                                            <p:txEl>
                                              <p:pRg st="8" end="8"/>
                                            </p:txEl>
                                          </p:spTgt>
                                        </p:tgtEl>
                                        <p:attrNameLst>
                                          <p:attrName>style.visibility</p:attrName>
                                        </p:attrNameLst>
                                      </p:cBhvr>
                                      <p:to>
                                        <p:strVal val="visible"/>
                                      </p:to>
                                    </p:set>
                                    <p:animEffect transition="in" filter="fade">
                                      <p:cBhvr>
                                        <p:cTn id="52" dur="1000"/>
                                        <p:tgtEl>
                                          <p:spTgt spid="738">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738">
                                            <p:txEl>
                                              <p:pRg st="9" end="9"/>
                                            </p:txEl>
                                          </p:spTgt>
                                        </p:tgtEl>
                                        <p:attrNameLst>
                                          <p:attrName>style.visibility</p:attrName>
                                        </p:attrNameLst>
                                      </p:cBhvr>
                                      <p:to>
                                        <p:strVal val="visible"/>
                                      </p:to>
                                    </p:set>
                                    <p:animEffect transition="in" filter="fade">
                                      <p:cBhvr>
                                        <p:cTn id="57" dur="1000"/>
                                        <p:tgtEl>
                                          <p:spTgt spid="738">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738">
                                            <p:txEl>
                                              <p:pRg st="10" end="10"/>
                                            </p:txEl>
                                          </p:spTgt>
                                        </p:tgtEl>
                                        <p:attrNameLst>
                                          <p:attrName>style.visibility</p:attrName>
                                        </p:attrNameLst>
                                      </p:cBhvr>
                                      <p:to>
                                        <p:strVal val="visible"/>
                                      </p:to>
                                    </p:set>
                                    <p:animEffect transition="in" filter="fade">
                                      <p:cBhvr>
                                        <p:cTn id="62" dur="1000"/>
                                        <p:tgtEl>
                                          <p:spTgt spid="738">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738">
                                            <p:txEl>
                                              <p:pRg st="11" end="11"/>
                                            </p:txEl>
                                          </p:spTgt>
                                        </p:tgtEl>
                                        <p:attrNameLst>
                                          <p:attrName>style.visibility</p:attrName>
                                        </p:attrNameLst>
                                      </p:cBhvr>
                                      <p:to>
                                        <p:strVal val="visible"/>
                                      </p:to>
                                    </p:set>
                                    <p:animEffect transition="in" filter="fade">
                                      <p:cBhvr>
                                        <p:cTn id="67" dur="1000"/>
                                        <p:tgtEl>
                                          <p:spTgt spid="738">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738">
                                            <p:txEl>
                                              <p:pRg st="12" end="12"/>
                                            </p:txEl>
                                          </p:spTgt>
                                        </p:tgtEl>
                                        <p:attrNameLst>
                                          <p:attrName>style.visibility</p:attrName>
                                        </p:attrNameLst>
                                      </p:cBhvr>
                                      <p:to>
                                        <p:strVal val="visible"/>
                                      </p:to>
                                    </p:set>
                                    <p:animEffect transition="in" filter="fade">
                                      <p:cBhvr>
                                        <p:cTn id="72" dur="1000"/>
                                        <p:tgtEl>
                                          <p:spTgt spid="738">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738">
                                            <p:txEl>
                                              <p:pRg st="13" end="13"/>
                                            </p:txEl>
                                          </p:spTgt>
                                        </p:tgtEl>
                                        <p:attrNameLst>
                                          <p:attrName>style.visibility</p:attrName>
                                        </p:attrNameLst>
                                      </p:cBhvr>
                                      <p:to>
                                        <p:strVal val="visible"/>
                                      </p:to>
                                    </p:set>
                                    <p:animEffect transition="in" filter="fade">
                                      <p:cBhvr>
                                        <p:cTn id="77" dur="1000"/>
                                        <p:tgtEl>
                                          <p:spTgt spid="738">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738">
                                            <p:txEl>
                                              <p:pRg st="14" end="14"/>
                                            </p:txEl>
                                          </p:spTgt>
                                        </p:tgtEl>
                                        <p:attrNameLst>
                                          <p:attrName>style.visibility</p:attrName>
                                        </p:attrNameLst>
                                      </p:cBhvr>
                                      <p:to>
                                        <p:strVal val="visible"/>
                                      </p:to>
                                    </p:set>
                                    <p:animEffect transition="in" filter="fade">
                                      <p:cBhvr>
                                        <p:cTn id="82" dur="1000"/>
                                        <p:tgtEl>
                                          <p:spTgt spid="738">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34"/>
          <p:cNvSpPr txBox="1"/>
          <p:nvPr/>
        </p:nvSpPr>
        <p:spPr>
          <a:xfrm>
            <a:off x="552850" y="94825"/>
            <a:ext cx="73338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Hudi: Storage Types &amp; Views</a:t>
            </a:r>
            <a:endParaRPr sz="2800">
              <a:latin typeface="Helvetica Neue"/>
              <a:ea typeface="Helvetica Neue"/>
              <a:cs typeface="Helvetica Neue"/>
              <a:sym typeface="Helvetica Neue"/>
            </a:endParaRPr>
          </a:p>
        </p:txBody>
      </p:sp>
      <p:graphicFrame>
        <p:nvGraphicFramePr>
          <p:cNvPr id="745" name="Google Shape;745;p34"/>
          <p:cNvGraphicFramePr/>
          <p:nvPr/>
        </p:nvGraphicFramePr>
        <p:xfrm>
          <a:off x="552850" y="1145950"/>
          <a:ext cx="8038300" cy="3218025"/>
        </p:xfrm>
        <a:graphic>
          <a:graphicData uri="http://schemas.openxmlformats.org/drawingml/2006/table">
            <a:tbl>
              <a:tblPr>
                <a:noFill/>
                <a:tableStyleId>{CA68778F-0180-42D5-84D6-803C47050704}</a:tableStyleId>
              </a:tblPr>
              <a:tblGrid>
                <a:gridCol w="4019150"/>
                <a:gridCol w="4019150"/>
              </a:tblGrid>
              <a:tr h="926125">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Storage Type</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Clr>
                          <a:schemeClr val="dk1"/>
                        </a:buClr>
                        <a:buSzPts val="1100"/>
                        <a:buFont typeface="Arial"/>
                        <a:buNone/>
                      </a:pPr>
                      <a:r>
                        <a:rPr lang="en" sz="1800" b="1">
                          <a:solidFill>
                            <a:schemeClr val="dk2"/>
                          </a:solidFill>
                          <a:latin typeface="Helvetica Neue"/>
                          <a:ea typeface="Helvetica Neue"/>
                          <a:cs typeface="Helvetica Neue"/>
                          <a:sym typeface="Helvetica Neue"/>
                        </a:rPr>
                        <a:t>(How is Data stored?)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2"/>
                          </a:solidFill>
                          <a:latin typeface="Helvetica Neue"/>
                          <a:ea typeface="Helvetica Neue"/>
                          <a:cs typeface="Helvetica Neue"/>
                          <a:sym typeface="Helvetica Neue"/>
                        </a:rPr>
                        <a:t>Views</a:t>
                      </a:r>
                      <a:endParaRPr sz="1800" b="1">
                        <a:solidFill>
                          <a:schemeClr val="dk2"/>
                        </a:solidFill>
                        <a:latin typeface="Helvetica Neue"/>
                        <a:ea typeface="Helvetica Neue"/>
                        <a:cs typeface="Helvetica Neue"/>
                        <a:sym typeface="Helvetica Neue"/>
                      </a:endParaRPr>
                    </a:p>
                    <a:p>
                      <a:pPr marL="0" lvl="0" indent="0" algn="ctr" rtl="0">
                        <a:lnSpc>
                          <a:spcPct val="115000"/>
                        </a:lnSpc>
                        <a:spcBef>
                          <a:spcPts val="0"/>
                        </a:spcBef>
                        <a:spcAft>
                          <a:spcPts val="0"/>
                        </a:spcAft>
                        <a:buNone/>
                      </a:pPr>
                      <a:r>
                        <a:rPr lang="en" sz="1800" b="1">
                          <a:solidFill>
                            <a:schemeClr val="dk2"/>
                          </a:solidFill>
                          <a:latin typeface="Helvetica Neue"/>
                          <a:ea typeface="Helvetica Neue"/>
                          <a:cs typeface="Helvetica Neue"/>
                          <a:sym typeface="Helvetica Neue"/>
                        </a:rPr>
                        <a:t>(How is Data Read?)</a:t>
                      </a:r>
                      <a:endParaRPr sz="1800" b="1">
                        <a:solidFill>
                          <a:schemeClr val="dk2"/>
                        </a:solidFill>
                        <a:latin typeface="Helvetica Neue"/>
                        <a:ea typeface="Helvetica Neue"/>
                        <a:cs typeface="Helvetica Neue"/>
                        <a:sym typeface="Helvetica Neue"/>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r>
              <a:tr h="1072925">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Copy On Write</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5B9BD5"/>
                          </a:solidFill>
                          <a:latin typeface="Helvetica Neue"/>
                          <a:ea typeface="Helvetica Neue"/>
                          <a:cs typeface="Helvetica Neue"/>
                          <a:sym typeface="Helvetica Neue"/>
                        </a:rPr>
                        <a:t>Read Optimized</a:t>
                      </a:r>
                      <a:endParaRPr sz="1800">
                        <a:solidFill>
                          <a:srgbClr val="5B9BD5"/>
                        </a:solidFill>
                        <a:latin typeface="Helvetica Neue"/>
                        <a:ea typeface="Helvetica Neue"/>
                        <a:cs typeface="Helvetica Neue"/>
                        <a:sym typeface="Helvetica Neue"/>
                      </a:endParaRPr>
                    </a:p>
                  </a:txBody>
                  <a:tcPr marL="91425" marR="91425" marT="91425" marB="91425"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tcPr>
                </a:tc>
              </a:tr>
              <a:tr h="1218975">
                <a:tc>
                  <a:txBody>
                    <a:bodyPr/>
                    <a:lstStyle/>
                    <a:p>
                      <a:pPr marL="0" lvl="0" indent="0" algn="ctr" rtl="0">
                        <a:spcBef>
                          <a:spcPts val="0"/>
                        </a:spcBef>
                        <a:spcAft>
                          <a:spcPts val="0"/>
                        </a:spcAft>
                        <a:buNone/>
                      </a:pPr>
                      <a:r>
                        <a:rPr lang="en" sz="1800">
                          <a:solidFill>
                            <a:schemeClr val="dk2"/>
                          </a:solidFill>
                          <a:latin typeface="Helvetica Neue"/>
                          <a:ea typeface="Helvetica Neue"/>
                          <a:cs typeface="Helvetica Neue"/>
                          <a:sym typeface="Helvetica Neue"/>
                        </a:rPr>
                        <a:t>Merge On Read</a:t>
                      </a:r>
                      <a:endParaRPr sz="1800">
                        <a:solidFill>
                          <a:schemeClr val="dk2"/>
                        </a:solidFill>
                        <a:latin typeface="Helvetica Neue"/>
                        <a:ea typeface="Helvetica Neue"/>
                        <a:cs typeface="Helvetica Neue"/>
                        <a:sym typeface="Helvetica Neue"/>
                      </a:endParaRPr>
                    </a:p>
                  </a:txBody>
                  <a:tcPr marL="91425" marR="91425" marT="91425" marB="91425" anchor="ctr">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93C47D"/>
                    </a:solidFill>
                  </a:tcPr>
                </a:tc>
                <a:tc>
                  <a:txBody>
                    <a:bodyPr/>
                    <a:lstStyle/>
                    <a:p>
                      <a:pPr marL="0" lvl="0" indent="0" algn="ctr" rtl="0">
                        <a:spcBef>
                          <a:spcPts val="0"/>
                        </a:spcBef>
                        <a:spcAft>
                          <a:spcPts val="0"/>
                        </a:spcAft>
                        <a:buNone/>
                      </a:pPr>
                      <a:r>
                        <a:rPr lang="en" sz="1800">
                          <a:solidFill>
                            <a:schemeClr val="dk2"/>
                          </a:solidFill>
                          <a:latin typeface="Helvetica Neue"/>
                          <a:ea typeface="Helvetica Neue"/>
                          <a:cs typeface="Helvetica Neue"/>
                          <a:sym typeface="Helvetica Neue"/>
                        </a:rPr>
                        <a:t>Read Optimized,</a:t>
                      </a:r>
                      <a:endParaRPr sz="1800">
                        <a:solidFill>
                          <a:schemeClr val="dk2"/>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chemeClr val="dk2"/>
                          </a:solidFill>
                          <a:latin typeface="Helvetica Neue"/>
                          <a:ea typeface="Helvetica Neue"/>
                          <a:cs typeface="Helvetica Neue"/>
                          <a:sym typeface="Helvetica Neue"/>
                        </a:rPr>
                        <a:t>RealTime</a:t>
                      </a:r>
                      <a:endParaRPr sz="1800">
                        <a:solidFill>
                          <a:schemeClr val="dk2"/>
                        </a:solidFill>
                        <a:latin typeface="Helvetica Neue"/>
                        <a:ea typeface="Helvetica Neue"/>
                        <a:cs typeface="Helvetica Neue"/>
                        <a:sym typeface="Helvetica Neue"/>
                      </a:endParaRPr>
                    </a:p>
                  </a:txBody>
                  <a:tcPr marL="91425" marR="91425" marT="91425" marB="91425" anchor="ctr">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000000"/>
                      </a:solidFill>
                      <a:prstDash val="solid"/>
                      <a:round/>
                      <a:headEnd type="none" w="sm" len="sm"/>
                      <a:tailEnd type="none" w="sm" len="sm"/>
                    </a:lnT>
                    <a:lnB w="38100" cap="flat" cmpd="sng">
                      <a:solidFill>
                        <a:srgbClr val="000000"/>
                      </a:solidFill>
                      <a:prstDash val="solid"/>
                      <a:round/>
                      <a:headEnd type="none" w="sm" len="sm"/>
                      <a:tailEnd type="none" w="sm" len="sm"/>
                    </a:lnB>
                    <a:solidFill>
                      <a:srgbClr val="93C47D"/>
                    </a:solidFill>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45"/>
                                        </p:tgtEl>
                                        <p:attrNameLst>
                                          <p:attrName>style.visibility</p:attrName>
                                        </p:attrNameLst>
                                      </p:cBhvr>
                                      <p:to>
                                        <p:strVal val="visible"/>
                                      </p:to>
                                    </p:set>
                                    <p:animEffect transition="in" filter="fade">
                                      <p:cBhvr>
                                        <p:cTn id="7" dur="1000"/>
                                        <p:tgtEl>
                                          <p:spTgt spid="7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35"/>
          <p:cNvSpPr txBox="1">
            <a:spLocks noGrp="1"/>
          </p:cNvSpPr>
          <p:nvPr>
            <p:ph type="title"/>
          </p:nvPr>
        </p:nvSpPr>
        <p:spPr>
          <a:xfrm>
            <a:off x="380250" y="0"/>
            <a:ext cx="8212500" cy="3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elvetica Neue"/>
                <a:ea typeface="Helvetica Neue"/>
                <a:cs typeface="Helvetica Neue"/>
                <a:sym typeface="Helvetica Neue"/>
              </a:rPr>
              <a:t>Merge On Read</a:t>
            </a:r>
            <a:endParaRPr>
              <a:latin typeface="Helvetica Neue"/>
              <a:ea typeface="Helvetica Neue"/>
              <a:cs typeface="Helvetica Neue"/>
              <a:sym typeface="Helvetica Neue"/>
            </a:endParaRPr>
          </a:p>
          <a:p>
            <a:pPr marL="0" lvl="0" indent="0" algn="l" rtl="0">
              <a:spcBef>
                <a:spcPts val="0"/>
              </a:spcBef>
              <a:spcAft>
                <a:spcPts val="0"/>
              </a:spcAft>
              <a:buNone/>
            </a:pPr>
            <a:r>
              <a:rPr lang="en" sz="1500">
                <a:solidFill>
                  <a:srgbClr val="12939A"/>
                </a:solidFill>
                <a:latin typeface="Helvetica Neue"/>
                <a:ea typeface="Helvetica Neue"/>
                <a:cs typeface="Helvetica Neue"/>
                <a:sym typeface="Helvetica Neue"/>
              </a:rPr>
              <a:t>Internals</a:t>
            </a:r>
            <a:endParaRPr sz="1500">
              <a:solidFill>
                <a:srgbClr val="12939A"/>
              </a:solidFill>
              <a:latin typeface="Helvetica Neue"/>
              <a:ea typeface="Helvetica Neue"/>
              <a:cs typeface="Helvetica Neue"/>
              <a:sym typeface="Helvetica Neue"/>
            </a:endParaRPr>
          </a:p>
        </p:txBody>
      </p:sp>
      <p:sp>
        <p:nvSpPr>
          <p:cNvPr id="751" name="Google Shape;751;p35"/>
          <p:cNvSpPr/>
          <p:nvPr/>
        </p:nvSpPr>
        <p:spPr>
          <a:xfrm>
            <a:off x="2490250" y="634700"/>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A1A1A"/>
                </a:solidFill>
                <a:highlight>
                  <a:srgbClr val="EA9999"/>
                </a:highlight>
              </a:rPr>
              <a:t>Hudi Managed Dataset</a:t>
            </a:r>
            <a:endParaRPr sz="1000">
              <a:solidFill>
                <a:srgbClr val="1A1A1A"/>
              </a:solidFill>
              <a:highlight>
                <a:srgbClr val="EA9999"/>
              </a:highlight>
            </a:endParaRPr>
          </a:p>
        </p:txBody>
      </p:sp>
      <p:sp>
        <p:nvSpPr>
          <p:cNvPr id="752" name="Google Shape;752;p35"/>
          <p:cNvSpPr/>
          <p:nvPr/>
        </p:nvSpPr>
        <p:spPr>
          <a:xfrm>
            <a:off x="4357088" y="1113200"/>
            <a:ext cx="15009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l" rtl="0">
              <a:spcBef>
                <a:spcPts val="0"/>
              </a:spcBef>
              <a:spcAft>
                <a:spcPts val="0"/>
              </a:spcAft>
              <a:buNone/>
            </a:pPr>
            <a:r>
              <a:rPr lang="en" sz="1000">
                <a:solidFill>
                  <a:srgbClr val="424242"/>
                </a:solidFill>
                <a:highlight>
                  <a:srgbClr val="00FFFF"/>
                </a:highlight>
              </a:rPr>
              <a:t>Version at C1</a:t>
            </a:r>
            <a:endParaRPr sz="1000">
              <a:solidFill>
                <a:srgbClr val="424242"/>
              </a:solidFill>
              <a:highlight>
                <a:srgbClr val="00FFFF"/>
              </a:highlight>
            </a:endParaRPr>
          </a:p>
        </p:txBody>
      </p:sp>
      <p:sp>
        <p:nvSpPr>
          <p:cNvPr id="753" name="Google Shape;753;p35"/>
          <p:cNvSpPr/>
          <p:nvPr/>
        </p:nvSpPr>
        <p:spPr>
          <a:xfrm>
            <a:off x="1851213" y="282910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24242"/>
                </a:solidFill>
                <a:highlight>
                  <a:srgbClr val="00FFFF"/>
                </a:highlight>
              </a:rPr>
              <a:t>upsert</a:t>
            </a:r>
            <a:endParaRPr sz="800">
              <a:solidFill>
                <a:srgbClr val="424242"/>
              </a:solidFill>
              <a:highlight>
                <a:srgbClr val="00FFFF"/>
              </a:highlight>
            </a:endParaRPr>
          </a:p>
        </p:txBody>
      </p:sp>
      <p:sp>
        <p:nvSpPr>
          <p:cNvPr id="754" name="Google Shape;754;p35"/>
          <p:cNvSpPr/>
          <p:nvPr/>
        </p:nvSpPr>
        <p:spPr>
          <a:xfrm>
            <a:off x="4585688" y="143090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35"/>
          <p:cNvGrpSpPr/>
          <p:nvPr/>
        </p:nvGrpSpPr>
        <p:grpSpPr>
          <a:xfrm>
            <a:off x="264063" y="940500"/>
            <a:ext cx="2226188" cy="1621500"/>
            <a:chOff x="0" y="586450"/>
            <a:chExt cx="2226188" cy="1621500"/>
          </a:xfrm>
        </p:grpSpPr>
        <p:grpSp>
          <p:nvGrpSpPr>
            <p:cNvPr id="756" name="Google Shape;756;p35"/>
            <p:cNvGrpSpPr/>
            <p:nvPr/>
          </p:nvGrpSpPr>
          <p:grpSpPr>
            <a:xfrm>
              <a:off x="613425" y="1038550"/>
              <a:ext cx="1612650" cy="255000"/>
              <a:chOff x="579450" y="1158925"/>
              <a:chExt cx="1612650" cy="255000"/>
            </a:xfrm>
          </p:grpSpPr>
          <p:sp>
            <p:nvSpPr>
              <p:cNvPr id="757" name="Google Shape;757;p35"/>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758" name="Google Shape;758;p35"/>
              <p:cNvSpPr/>
              <p:nvPr/>
            </p:nvSpPr>
            <p:spPr>
              <a:xfrm>
                <a:off x="1390800" y="1158925"/>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59" name="Google Shape;759;p35"/>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760" name="Google Shape;760;p35"/>
            <p:cNvGrpSpPr/>
            <p:nvPr/>
          </p:nvGrpSpPr>
          <p:grpSpPr>
            <a:xfrm>
              <a:off x="613425" y="1343350"/>
              <a:ext cx="1612763" cy="255000"/>
              <a:chOff x="579450" y="1463725"/>
              <a:chExt cx="1612763" cy="255000"/>
            </a:xfrm>
          </p:grpSpPr>
          <p:sp>
            <p:nvSpPr>
              <p:cNvPr id="761" name="Google Shape;761;p35"/>
              <p:cNvSpPr/>
              <p:nvPr/>
            </p:nvSpPr>
            <p:spPr>
              <a:xfrm>
                <a:off x="5794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Key2</a:t>
                </a:r>
                <a:endParaRPr sz="900"/>
              </a:p>
            </p:txBody>
          </p:sp>
          <p:sp>
            <p:nvSpPr>
              <p:cNvPr id="762" name="Google Shape;762;p35"/>
              <p:cNvSpPr/>
              <p:nvPr/>
            </p:nvSpPr>
            <p:spPr>
              <a:xfrm>
                <a:off x="1321613" y="14637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63" name="Google Shape;763;p35"/>
              <p:cNvSpPr/>
              <p:nvPr/>
            </p:nvSpPr>
            <p:spPr>
              <a:xfrm>
                <a:off x="10315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764" name="Google Shape;764;p35"/>
            <p:cNvGrpSpPr/>
            <p:nvPr/>
          </p:nvGrpSpPr>
          <p:grpSpPr>
            <a:xfrm>
              <a:off x="613425" y="1648150"/>
              <a:ext cx="1612763" cy="255000"/>
              <a:chOff x="579450" y="1768525"/>
              <a:chExt cx="1612763" cy="255000"/>
            </a:xfrm>
          </p:grpSpPr>
          <p:sp>
            <p:nvSpPr>
              <p:cNvPr id="765" name="Google Shape;765;p35"/>
              <p:cNvSpPr/>
              <p:nvPr/>
            </p:nvSpPr>
            <p:spPr>
              <a:xfrm>
                <a:off x="5794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766" name="Google Shape;766;p35"/>
              <p:cNvSpPr/>
              <p:nvPr/>
            </p:nvSpPr>
            <p:spPr>
              <a:xfrm>
                <a:off x="1321613" y="17685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67" name="Google Shape;767;p35"/>
              <p:cNvSpPr/>
              <p:nvPr/>
            </p:nvSpPr>
            <p:spPr>
              <a:xfrm>
                <a:off x="10315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768" name="Google Shape;768;p35"/>
            <p:cNvGrpSpPr/>
            <p:nvPr/>
          </p:nvGrpSpPr>
          <p:grpSpPr>
            <a:xfrm>
              <a:off x="613425" y="1952950"/>
              <a:ext cx="1612763" cy="255000"/>
              <a:chOff x="579450" y="2073325"/>
              <a:chExt cx="1612763" cy="255000"/>
            </a:xfrm>
          </p:grpSpPr>
          <p:sp>
            <p:nvSpPr>
              <p:cNvPr id="769" name="Google Shape;769;p35"/>
              <p:cNvSpPr/>
              <p:nvPr/>
            </p:nvSpPr>
            <p:spPr>
              <a:xfrm>
                <a:off x="579450" y="20733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Key4</a:t>
                </a:r>
                <a:endParaRPr sz="900"/>
              </a:p>
            </p:txBody>
          </p:sp>
          <p:sp>
            <p:nvSpPr>
              <p:cNvPr id="770" name="Google Shape;770;p35"/>
              <p:cNvSpPr/>
              <p:nvPr/>
            </p:nvSpPr>
            <p:spPr>
              <a:xfrm>
                <a:off x="1321613" y="20733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71" name="Google Shape;771;p35"/>
              <p:cNvSpPr/>
              <p:nvPr/>
            </p:nvSpPr>
            <p:spPr>
              <a:xfrm>
                <a:off x="1031550" y="20733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sp>
          <p:nvSpPr>
            <p:cNvPr id="772" name="Google Shape;772;p35"/>
            <p:cNvSpPr/>
            <p:nvPr/>
          </p:nvSpPr>
          <p:spPr>
            <a:xfrm>
              <a:off x="0" y="58645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Batch 1</a:t>
              </a:r>
              <a:endParaRPr sz="1000">
                <a:solidFill>
                  <a:srgbClr val="424242"/>
                </a:solidFill>
                <a:highlight>
                  <a:srgbClr val="00FFFF"/>
                </a:highlight>
              </a:endParaRPr>
            </a:p>
            <a:p>
              <a:pPr marL="0" lvl="0" indent="0" algn="ctr" rtl="0">
                <a:spcBef>
                  <a:spcPts val="0"/>
                </a:spcBef>
                <a:spcAft>
                  <a:spcPts val="0"/>
                </a:spcAft>
                <a:buNone/>
              </a:pPr>
              <a:r>
                <a:rPr lang="en" sz="1000">
                  <a:solidFill>
                    <a:srgbClr val="424242"/>
                  </a:solidFill>
                  <a:highlight>
                    <a:srgbClr val="00FFFF"/>
                  </a:highlight>
                </a:rPr>
                <a:t>Ts1</a:t>
              </a:r>
              <a:endParaRPr sz="1000">
                <a:solidFill>
                  <a:srgbClr val="424242"/>
                </a:solidFill>
                <a:highlight>
                  <a:srgbClr val="00FFFF"/>
                </a:highlight>
              </a:endParaRPr>
            </a:p>
          </p:txBody>
        </p:sp>
      </p:grpSp>
      <p:grpSp>
        <p:nvGrpSpPr>
          <p:cNvPr id="773" name="Google Shape;773;p35"/>
          <p:cNvGrpSpPr/>
          <p:nvPr/>
        </p:nvGrpSpPr>
        <p:grpSpPr>
          <a:xfrm>
            <a:off x="1554738" y="2562000"/>
            <a:ext cx="1396325" cy="516600"/>
            <a:chOff x="1290675" y="2207950"/>
            <a:chExt cx="1396325" cy="516600"/>
          </a:xfrm>
        </p:grpSpPr>
        <p:cxnSp>
          <p:nvCxnSpPr>
            <p:cNvPr id="774" name="Google Shape;774;p35"/>
            <p:cNvCxnSpPr>
              <a:stCxn id="771" idx="2"/>
            </p:cNvCxnSpPr>
            <p:nvPr/>
          </p:nvCxnSpPr>
          <p:spPr>
            <a:xfrm flipH="1">
              <a:off x="1290675" y="2207950"/>
              <a:ext cx="900" cy="516600"/>
            </a:xfrm>
            <a:prstGeom prst="straightConnector1">
              <a:avLst/>
            </a:prstGeom>
            <a:noFill/>
            <a:ln w="19050" cap="flat" cmpd="sng">
              <a:solidFill>
                <a:schemeClr val="dk2"/>
              </a:solidFill>
              <a:prstDash val="solid"/>
              <a:round/>
              <a:headEnd type="none" w="med" len="med"/>
              <a:tailEnd type="none" w="med" len="med"/>
            </a:ln>
          </p:spPr>
        </p:cxnSp>
        <p:cxnSp>
          <p:nvCxnSpPr>
            <p:cNvPr id="775" name="Google Shape;775;p35"/>
            <p:cNvCxnSpPr/>
            <p:nvPr/>
          </p:nvCxnSpPr>
          <p:spPr>
            <a:xfrm>
              <a:off x="1297400" y="2713350"/>
              <a:ext cx="1389600" cy="0"/>
            </a:xfrm>
            <a:prstGeom prst="straightConnector1">
              <a:avLst/>
            </a:prstGeom>
            <a:noFill/>
            <a:ln w="19050" cap="flat" cmpd="sng">
              <a:solidFill>
                <a:schemeClr val="dk2"/>
              </a:solidFill>
              <a:prstDash val="solid"/>
              <a:round/>
              <a:headEnd type="none" w="med" len="med"/>
              <a:tailEnd type="triangle" w="med" len="med"/>
            </a:ln>
          </p:spPr>
        </p:cxnSp>
      </p:grpSp>
      <p:sp>
        <p:nvSpPr>
          <p:cNvPr id="776" name="Google Shape;776;p35"/>
          <p:cNvSpPr/>
          <p:nvPr/>
        </p:nvSpPr>
        <p:spPr>
          <a:xfrm>
            <a:off x="4648113" y="332830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A1A1A"/>
                </a:solidFill>
                <a:highlight>
                  <a:srgbClr val="00FFFF"/>
                </a:highlight>
              </a:rPr>
              <a:t>Version at C1</a:t>
            </a:r>
            <a:endParaRPr sz="1000">
              <a:solidFill>
                <a:srgbClr val="1A1A1A"/>
              </a:solidFill>
              <a:highlight>
                <a:srgbClr val="00FFFF"/>
              </a:highlight>
            </a:endParaRPr>
          </a:p>
        </p:txBody>
      </p:sp>
      <p:cxnSp>
        <p:nvCxnSpPr>
          <p:cNvPr id="777" name="Google Shape;777;p35"/>
          <p:cNvCxnSpPr/>
          <p:nvPr/>
        </p:nvCxnSpPr>
        <p:spPr>
          <a:xfrm rot="10800000" flipH="1">
            <a:off x="4097925" y="4127075"/>
            <a:ext cx="496500" cy="8700"/>
          </a:xfrm>
          <a:prstGeom prst="straightConnector1">
            <a:avLst/>
          </a:prstGeom>
          <a:noFill/>
          <a:ln w="19050" cap="flat" cmpd="sng">
            <a:solidFill>
              <a:schemeClr val="dk2"/>
            </a:solidFill>
            <a:prstDash val="solid"/>
            <a:round/>
            <a:headEnd type="none" w="med" len="med"/>
            <a:tailEnd type="triangle" w="med" len="med"/>
          </a:ln>
        </p:spPr>
      </p:cxnSp>
      <p:grpSp>
        <p:nvGrpSpPr>
          <p:cNvPr id="778" name="Google Shape;778;p35"/>
          <p:cNvGrpSpPr/>
          <p:nvPr/>
        </p:nvGrpSpPr>
        <p:grpSpPr>
          <a:xfrm>
            <a:off x="3842925" y="1760950"/>
            <a:ext cx="748113" cy="2385300"/>
            <a:chOff x="3578863" y="1406900"/>
            <a:chExt cx="748113" cy="2385300"/>
          </a:xfrm>
        </p:grpSpPr>
        <p:cxnSp>
          <p:nvCxnSpPr>
            <p:cNvPr id="779" name="Google Shape;779;p35"/>
            <p:cNvCxnSpPr/>
            <p:nvPr/>
          </p:nvCxnSpPr>
          <p:spPr>
            <a:xfrm rot="10800000" flipH="1">
              <a:off x="3578863" y="2567250"/>
              <a:ext cx="255000" cy="4500"/>
            </a:xfrm>
            <a:prstGeom prst="straightConnector1">
              <a:avLst/>
            </a:prstGeom>
            <a:noFill/>
            <a:ln w="19050" cap="flat" cmpd="sng">
              <a:solidFill>
                <a:schemeClr val="dk2"/>
              </a:solidFill>
              <a:prstDash val="solid"/>
              <a:round/>
              <a:headEnd type="none" w="med" len="med"/>
              <a:tailEnd type="none" w="med" len="med"/>
            </a:ln>
          </p:spPr>
        </p:cxnSp>
        <p:cxnSp>
          <p:nvCxnSpPr>
            <p:cNvPr id="780" name="Google Shape;780;p35"/>
            <p:cNvCxnSpPr/>
            <p:nvPr/>
          </p:nvCxnSpPr>
          <p:spPr>
            <a:xfrm flipH="1">
              <a:off x="3823200" y="2560100"/>
              <a:ext cx="9600" cy="1232100"/>
            </a:xfrm>
            <a:prstGeom prst="straightConnector1">
              <a:avLst/>
            </a:prstGeom>
            <a:noFill/>
            <a:ln w="19050" cap="flat" cmpd="sng">
              <a:solidFill>
                <a:schemeClr val="dk2"/>
              </a:solidFill>
              <a:prstDash val="solid"/>
              <a:round/>
              <a:headEnd type="none" w="med" len="med"/>
              <a:tailEnd type="none" w="med" len="med"/>
            </a:ln>
          </p:spPr>
        </p:cxnSp>
        <p:cxnSp>
          <p:nvCxnSpPr>
            <p:cNvPr id="781" name="Google Shape;781;p35"/>
            <p:cNvCxnSpPr/>
            <p:nvPr/>
          </p:nvCxnSpPr>
          <p:spPr>
            <a:xfrm flipH="1">
              <a:off x="3829350" y="1415875"/>
              <a:ext cx="13200" cy="1146000"/>
            </a:xfrm>
            <a:prstGeom prst="straightConnector1">
              <a:avLst/>
            </a:prstGeom>
            <a:noFill/>
            <a:ln w="19050" cap="flat" cmpd="sng">
              <a:solidFill>
                <a:schemeClr val="dk2"/>
              </a:solidFill>
              <a:prstDash val="solid"/>
              <a:round/>
              <a:headEnd type="none" w="med" len="med"/>
              <a:tailEnd type="none" w="med" len="med"/>
            </a:ln>
          </p:spPr>
        </p:cxnSp>
        <p:cxnSp>
          <p:nvCxnSpPr>
            <p:cNvPr id="782" name="Google Shape;782;p35"/>
            <p:cNvCxnSpPr/>
            <p:nvPr/>
          </p:nvCxnSpPr>
          <p:spPr>
            <a:xfrm rot="10800000" flipH="1">
              <a:off x="3836175" y="1406900"/>
              <a:ext cx="490800" cy="7500"/>
            </a:xfrm>
            <a:prstGeom prst="straightConnector1">
              <a:avLst/>
            </a:prstGeom>
            <a:noFill/>
            <a:ln w="19050" cap="flat" cmpd="sng">
              <a:solidFill>
                <a:schemeClr val="dk2"/>
              </a:solidFill>
              <a:prstDash val="solid"/>
              <a:round/>
              <a:headEnd type="none" w="med" len="med"/>
              <a:tailEnd type="triangle" w="med" len="med"/>
            </a:ln>
          </p:spPr>
        </p:cxnSp>
      </p:grpSp>
      <p:sp>
        <p:nvSpPr>
          <p:cNvPr id="783" name="Google Shape;783;p35"/>
          <p:cNvSpPr/>
          <p:nvPr/>
        </p:nvSpPr>
        <p:spPr>
          <a:xfrm>
            <a:off x="4357088" y="286050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ctr" rtl="0">
              <a:spcBef>
                <a:spcPts val="0"/>
              </a:spcBef>
              <a:spcAft>
                <a:spcPts val="0"/>
              </a:spcAft>
              <a:buNone/>
            </a:pPr>
            <a:r>
              <a:rPr lang="en" sz="1000">
                <a:solidFill>
                  <a:srgbClr val="424242"/>
                </a:solidFill>
                <a:highlight>
                  <a:schemeClr val="accent1"/>
                </a:highlight>
              </a:rPr>
              <a:t>Parquet Files</a:t>
            </a:r>
            <a:endParaRPr sz="1000">
              <a:solidFill>
                <a:srgbClr val="424242"/>
              </a:solidFill>
              <a:highlight>
                <a:schemeClr val="accent1"/>
              </a:highlight>
            </a:endParaRPr>
          </a:p>
        </p:txBody>
      </p:sp>
      <p:grpSp>
        <p:nvGrpSpPr>
          <p:cNvPr id="784" name="Google Shape;784;p35"/>
          <p:cNvGrpSpPr/>
          <p:nvPr/>
        </p:nvGrpSpPr>
        <p:grpSpPr>
          <a:xfrm>
            <a:off x="302042" y="3308000"/>
            <a:ext cx="2226097" cy="1289550"/>
            <a:chOff x="76200" y="918400"/>
            <a:chExt cx="2149988" cy="1289550"/>
          </a:xfrm>
        </p:grpSpPr>
        <p:grpSp>
          <p:nvGrpSpPr>
            <p:cNvPr id="785" name="Google Shape;785;p35"/>
            <p:cNvGrpSpPr/>
            <p:nvPr/>
          </p:nvGrpSpPr>
          <p:grpSpPr>
            <a:xfrm>
              <a:off x="613425" y="1343350"/>
              <a:ext cx="1612650" cy="255000"/>
              <a:chOff x="579450" y="1158925"/>
              <a:chExt cx="1612650" cy="255000"/>
            </a:xfrm>
          </p:grpSpPr>
          <p:sp>
            <p:nvSpPr>
              <p:cNvPr id="786" name="Google Shape;786;p35"/>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787" name="Google Shape;787;p35"/>
              <p:cNvSpPr/>
              <p:nvPr/>
            </p:nvSpPr>
            <p:spPr>
              <a:xfrm>
                <a:off x="1390800" y="1158925"/>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88" name="Google Shape;788;p35"/>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789" name="Google Shape;789;p35"/>
            <p:cNvGrpSpPr/>
            <p:nvPr/>
          </p:nvGrpSpPr>
          <p:grpSpPr>
            <a:xfrm>
              <a:off x="613425" y="1648150"/>
              <a:ext cx="1612763" cy="255000"/>
              <a:chOff x="579450" y="1463725"/>
              <a:chExt cx="1612763" cy="255000"/>
            </a:xfrm>
          </p:grpSpPr>
          <p:sp>
            <p:nvSpPr>
              <p:cNvPr id="790" name="Google Shape;790;p35"/>
              <p:cNvSpPr/>
              <p:nvPr/>
            </p:nvSpPr>
            <p:spPr>
              <a:xfrm>
                <a:off x="5794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Key2</a:t>
                </a:r>
                <a:endParaRPr sz="900"/>
              </a:p>
            </p:txBody>
          </p:sp>
          <p:sp>
            <p:nvSpPr>
              <p:cNvPr id="791" name="Google Shape;791;p35"/>
              <p:cNvSpPr/>
              <p:nvPr/>
            </p:nvSpPr>
            <p:spPr>
              <a:xfrm>
                <a:off x="1321613" y="14637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92" name="Google Shape;792;p35"/>
              <p:cNvSpPr/>
              <p:nvPr/>
            </p:nvSpPr>
            <p:spPr>
              <a:xfrm>
                <a:off x="1031550" y="14637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grpSp>
          <p:nvGrpSpPr>
            <p:cNvPr id="793" name="Google Shape;793;p35"/>
            <p:cNvGrpSpPr/>
            <p:nvPr/>
          </p:nvGrpSpPr>
          <p:grpSpPr>
            <a:xfrm>
              <a:off x="613425" y="1952950"/>
              <a:ext cx="1612763" cy="255000"/>
              <a:chOff x="579450" y="1768525"/>
              <a:chExt cx="1612763" cy="255000"/>
            </a:xfrm>
          </p:grpSpPr>
          <p:sp>
            <p:nvSpPr>
              <p:cNvPr id="794" name="Google Shape;794;p35"/>
              <p:cNvSpPr/>
              <p:nvPr/>
            </p:nvSpPr>
            <p:spPr>
              <a:xfrm>
                <a:off x="5794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795" name="Google Shape;795;p35"/>
              <p:cNvSpPr/>
              <p:nvPr/>
            </p:nvSpPr>
            <p:spPr>
              <a:xfrm>
                <a:off x="1321613" y="1768525"/>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796" name="Google Shape;796;p35"/>
              <p:cNvSpPr/>
              <p:nvPr/>
            </p:nvSpPr>
            <p:spPr>
              <a:xfrm>
                <a:off x="1031550" y="17685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a:t>
                </a:r>
                <a:endParaRPr sz="900"/>
              </a:p>
            </p:txBody>
          </p:sp>
        </p:grpSp>
        <p:sp>
          <p:nvSpPr>
            <p:cNvPr id="797" name="Google Shape;797;p35"/>
            <p:cNvSpPr/>
            <p:nvPr/>
          </p:nvSpPr>
          <p:spPr>
            <a:xfrm>
              <a:off x="76200" y="91840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Batch 2</a:t>
              </a:r>
              <a:endParaRPr sz="1000">
                <a:solidFill>
                  <a:srgbClr val="424242"/>
                </a:solidFill>
                <a:highlight>
                  <a:srgbClr val="00FFFF"/>
                </a:highlight>
              </a:endParaRPr>
            </a:p>
            <a:p>
              <a:pPr marL="0" lvl="0" indent="0" algn="ctr" rtl="0">
                <a:spcBef>
                  <a:spcPts val="0"/>
                </a:spcBef>
                <a:spcAft>
                  <a:spcPts val="0"/>
                </a:spcAft>
                <a:buNone/>
              </a:pPr>
              <a:r>
                <a:rPr lang="en" sz="1000">
                  <a:solidFill>
                    <a:srgbClr val="424242"/>
                  </a:solidFill>
                  <a:highlight>
                    <a:srgbClr val="00FFFF"/>
                  </a:highlight>
                </a:rPr>
                <a:t>Ts2</a:t>
              </a:r>
              <a:endParaRPr sz="1000">
                <a:solidFill>
                  <a:srgbClr val="424242"/>
                </a:solidFill>
                <a:highlight>
                  <a:srgbClr val="00FFFF"/>
                </a:highlight>
              </a:endParaRPr>
            </a:p>
          </p:txBody>
        </p:sp>
      </p:grpSp>
      <p:cxnSp>
        <p:nvCxnSpPr>
          <p:cNvPr id="798" name="Google Shape;798;p35"/>
          <p:cNvCxnSpPr/>
          <p:nvPr/>
        </p:nvCxnSpPr>
        <p:spPr>
          <a:xfrm rot="10800000">
            <a:off x="1554888" y="3054250"/>
            <a:ext cx="0" cy="684900"/>
          </a:xfrm>
          <a:prstGeom prst="straightConnector1">
            <a:avLst/>
          </a:prstGeom>
          <a:noFill/>
          <a:ln w="19050" cap="flat" cmpd="sng">
            <a:solidFill>
              <a:schemeClr val="dk2"/>
            </a:solidFill>
            <a:prstDash val="solid"/>
            <a:round/>
            <a:headEnd type="none" w="med" len="med"/>
            <a:tailEnd type="none" w="med" len="med"/>
          </a:ln>
        </p:spPr>
      </p:cxnSp>
      <p:grpSp>
        <p:nvGrpSpPr>
          <p:cNvPr id="799" name="Google Shape;799;p35"/>
          <p:cNvGrpSpPr/>
          <p:nvPr/>
        </p:nvGrpSpPr>
        <p:grpSpPr>
          <a:xfrm>
            <a:off x="6042201" y="1429738"/>
            <a:ext cx="892212" cy="696763"/>
            <a:chOff x="5778138" y="1075688"/>
            <a:chExt cx="892212" cy="696763"/>
          </a:xfrm>
        </p:grpSpPr>
        <p:grpSp>
          <p:nvGrpSpPr>
            <p:cNvPr id="800" name="Google Shape;800;p35"/>
            <p:cNvGrpSpPr/>
            <p:nvPr/>
          </p:nvGrpSpPr>
          <p:grpSpPr>
            <a:xfrm>
              <a:off x="5778138" y="1075688"/>
              <a:ext cx="892212" cy="478500"/>
              <a:chOff x="5854338" y="3285488"/>
              <a:chExt cx="892212" cy="478500"/>
            </a:xfrm>
          </p:grpSpPr>
          <p:sp>
            <p:nvSpPr>
              <p:cNvPr id="801" name="Google Shape;801;p35"/>
              <p:cNvSpPr/>
              <p:nvPr/>
            </p:nvSpPr>
            <p:spPr>
              <a:xfrm>
                <a:off x="5854350" y="3285488"/>
                <a:ext cx="892200" cy="478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5"/>
              <p:cNvGrpSpPr/>
              <p:nvPr/>
            </p:nvGrpSpPr>
            <p:grpSpPr>
              <a:xfrm>
                <a:off x="5854338" y="3291950"/>
                <a:ext cx="885848" cy="160800"/>
                <a:chOff x="6023588" y="3905925"/>
                <a:chExt cx="885848" cy="160800"/>
              </a:xfrm>
            </p:grpSpPr>
            <p:grpSp>
              <p:nvGrpSpPr>
                <p:cNvPr id="803" name="Google Shape;803;p35"/>
                <p:cNvGrpSpPr/>
                <p:nvPr/>
              </p:nvGrpSpPr>
              <p:grpSpPr>
                <a:xfrm>
                  <a:off x="6023588" y="3905925"/>
                  <a:ext cx="601738" cy="160800"/>
                  <a:chOff x="579450" y="1158925"/>
                  <a:chExt cx="566075" cy="160800"/>
                </a:xfrm>
              </p:grpSpPr>
              <p:sp>
                <p:nvSpPr>
                  <p:cNvPr id="804" name="Google Shape;804;p35"/>
                  <p:cNvSpPr/>
                  <p:nvPr/>
                </p:nvSpPr>
                <p:spPr>
                  <a:xfrm>
                    <a:off x="579450" y="1158925"/>
                    <a:ext cx="452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K1</a:t>
                    </a:r>
                    <a:endParaRPr sz="600"/>
                  </a:p>
                </p:txBody>
              </p:sp>
              <p:sp>
                <p:nvSpPr>
                  <p:cNvPr id="805" name="Google Shape;805;p35"/>
                  <p:cNvSpPr/>
                  <p:nvPr/>
                </p:nvSpPr>
                <p:spPr>
                  <a:xfrm>
                    <a:off x="878225" y="1158925"/>
                    <a:ext cx="2673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C2</a:t>
                    </a:r>
                    <a:endParaRPr sz="600"/>
                  </a:p>
                </p:txBody>
              </p:sp>
            </p:grpSp>
            <p:sp>
              <p:nvSpPr>
                <p:cNvPr id="806" name="Google Shape;806;p35"/>
                <p:cNvSpPr/>
                <p:nvPr/>
              </p:nvSpPr>
              <p:spPr>
                <a:xfrm>
                  <a:off x="6625336" y="3905925"/>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grpSp>
        </p:grpSp>
        <p:sp>
          <p:nvSpPr>
            <p:cNvPr id="807" name="Google Shape;807;p35"/>
            <p:cNvSpPr/>
            <p:nvPr/>
          </p:nvSpPr>
          <p:spPr>
            <a:xfrm>
              <a:off x="6379886" y="1234550"/>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sp>
          <p:nvSpPr>
            <p:cNvPr id="808" name="Google Shape;808;p35"/>
            <p:cNvSpPr/>
            <p:nvPr/>
          </p:nvSpPr>
          <p:spPr>
            <a:xfrm>
              <a:off x="5778150" y="156065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600">
                  <a:solidFill>
                    <a:srgbClr val="424242"/>
                  </a:solidFill>
                  <a:highlight>
                    <a:srgbClr val="00FFFF"/>
                  </a:highlight>
                </a:rPr>
                <a:t>Unmerged update</a:t>
              </a:r>
              <a:endParaRPr sz="600">
                <a:solidFill>
                  <a:srgbClr val="424242"/>
                </a:solidFill>
                <a:highlight>
                  <a:srgbClr val="00FFFF"/>
                </a:highlight>
              </a:endParaRPr>
            </a:p>
          </p:txBody>
        </p:sp>
      </p:grpSp>
      <p:grpSp>
        <p:nvGrpSpPr>
          <p:cNvPr id="809" name="Google Shape;809;p35"/>
          <p:cNvGrpSpPr/>
          <p:nvPr/>
        </p:nvGrpSpPr>
        <p:grpSpPr>
          <a:xfrm>
            <a:off x="6046730" y="3646308"/>
            <a:ext cx="898078" cy="598667"/>
            <a:chOff x="5854338" y="3291943"/>
            <a:chExt cx="905777" cy="571029"/>
          </a:xfrm>
        </p:grpSpPr>
        <p:grpSp>
          <p:nvGrpSpPr>
            <p:cNvPr id="810" name="Google Shape;810;p35"/>
            <p:cNvGrpSpPr/>
            <p:nvPr/>
          </p:nvGrpSpPr>
          <p:grpSpPr>
            <a:xfrm>
              <a:off x="5854338" y="3291943"/>
              <a:ext cx="892212" cy="317707"/>
              <a:chOff x="5854338" y="3291943"/>
              <a:chExt cx="892212" cy="317707"/>
            </a:xfrm>
          </p:grpSpPr>
          <p:sp>
            <p:nvSpPr>
              <p:cNvPr id="811" name="Google Shape;811;p35"/>
              <p:cNvSpPr/>
              <p:nvPr/>
            </p:nvSpPr>
            <p:spPr>
              <a:xfrm>
                <a:off x="5854350" y="3291950"/>
                <a:ext cx="892200" cy="317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5"/>
              <p:cNvGrpSpPr/>
              <p:nvPr/>
            </p:nvGrpSpPr>
            <p:grpSpPr>
              <a:xfrm>
                <a:off x="5854338" y="3291943"/>
                <a:ext cx="885853" cy="160807"/>
                <a:chOff x="6023588" y="3905918"/>
                <a:chExt cx="885853" cy="160807"/>
              </a:xfrm>
            </p:grpSpPr>
            <p:grpSp>
              <p:nvGrpSpPr>
                <p:cNvPr id="813" name="Google Shape;813;p35"/>
                <p:cNvGrpSpPr/>
                <p:nvPr/>
              </p:nvGrpSpPr>
              <p:grpSpPr>
                <a:xfrm>
                  <a:off x="6023588" y="3905925"/>
                  <a:ext cx="601738" cy="160800"/>
                  <a:chOff x="579450" y="1158925"/>
                  <a:chExt cx="566075" cy="160800"/>
                </a:xfrm>
              </p:grpSpPr>
              <p:sp>
                <p:nvSpPr>
                  <p:cNvPr id="814" name="Google Shape;814;p35"/>
                  <p:cNvSpPr/>
                  <p:nvPr/>
                </p:nvSpPr>
                <p:spPr>
                  <a:xfrm>
                    <a:off x="579450" y="1158925"/>
                    <a:ext cx="452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K2</a:t>
                    </a:r>
                    <a:endParaRPr sz="600"/>
                  </a:p>
                </p:txBody>
              </p:sp>
              <p:sp>
                <p:nvSpPr>
                  <p:cNvPr id="815" name="Google Shape;815;p35"/>
                  <p:cNvSpPr/>
                  <p:nvPr/>
                </p:nvSpPr>
                <p:spPr>
                  <a:xfrm>
                    <a:off x="878225" y="1158925"/>
                    <a:ext cx="2673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C2</a:t>
                    </a:r>
                    <a:endParaRPr sz="600"/>
                  </a:p>
                </p:txBody>
              </p:sp>
            </p:grpSp>
            <p:sp>
              <p:nvSpPr>
                <p:cNvPr id="816" name="Google Shape;816;p35"/>
                <p:cNvSpPr/>
                <p:nvPr/>
              </p:nvSpPr>
              <p:spPr>
                <a:xfrm>
                  <a:off x="6625341" y="3905918"/>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grpSp>
        </p:grpSp>
        <p:sp>
          <p:nvSpPr>
            <p:cNvPr id="817" name="Google Shape;817;p35"/>
            <p:cNvSpPr/>
            <p:nvPr/>
          </p:nvSpPr>
          <p:spPr>
            <a:xfrm>
              <a:off x="5867915" y="3651172"/>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600">
                  <a:solidFill>
                    <a:srgbClr val="424242"/>
                  </a:solidFill>
                  <a:highlight>
                    <a:srgbClr val="00FFFF"/>
                  </a:highlight>
                </a:rPr>
                <a:t>Unmerged update</a:t>
              </a:r>
              <a:endParaRPr sz="600">
                <a:solidFill>
                  <a:srgbClr val="424242"/>
                </a:solidFill>
                <a:highlight>
                  <a:srgbClr val="00FFFF"/>
                </a:highlight>
              </a:endParaRPr>
            </a:p>
          </p:txBody>
        </p:sp>
      </p:grpSp>
      <p:sp>
        <p:nvSpPr>
          <p:cNvPr id="818" name="Google Shape;818;p35"/>
          <p:cNvSpPr/>
          <p:nvPr/>
        </p:nvSpPr>
        <p:spPr>
          <a:xfrm>
            <a:off x="4585688" y="364070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35"/>
          <p:cNvGrpSpPr/>
          <p:nvPr/>
        </p:nvGrpSpPr>
        <p:grpSpPr>
          <a:xfrm>
            <a:off x="4585688" y="1459047"/>
            <a:ext cx="1291800" cy="2877128"/>
            <a:chOff x="4321625" y="1104997"/>
            <a:chExt cx="1291800" cy="2877128"/>
          </a:xfrm>
        </p:grpSpPr>
        <p:grpSp>
          <p:nvGrpSpPr>
            <p:cNvPr id="820" name="Google Shape;820;p35"/>
            <p:cNvGrpSpPr/>
            <p:nvPr/>
          </p:nvGrpSpPr>
          <p:grpSpPr>
            <a:xfrm>
              <a:off x="4321625" y="1104997"/>
              <a:ext cx="1291800" cy="667328"/>
              <a:chOff x="5331125" y="1203772"/>
              <a:chExt cx="1291800" cy="667328"/>
            </a:xfrm>
          </p:grpSpPr>
          <p:grpSp>
            <p:nvGrpSpPr>
              <p:cNvPr id="821" name="Google Shape;821;p35"/>
              <p:cNvGrpSpPr/>
              <p:nvPr/>
            </p:nvGrpSpPr>
            <p:grpSpPr>
              <a:xfrm>
                <a:off x="5331125" y="1203772"/>
                <a:ext cx="1291800" cy="203060"/>
                <a:chOff x="2801950" y="854125"/>
                <a:chExt cx="1291800" cy="255004"/>
              </a:xfrm>
            </p:grpSpPr>
            <p:grpSp>
              <p:nvGrpSpPr>
                <p:cNvPr id="822" name="Google Shape;822;p35"/>
                <p:cNvGrpSpPr/>
                <p:nvPr/>
              </p:nvGrpSpPr>
              <p:grpSpPr>
                <a:xfrm>
                  <a:off x="2801950" y="854125"/>
                  <a:ext cx="904200" cy="255004"/>
                  <a:chOff x="579450" y="1158925"/>
                  <a:chExt cx="904200" cy="255004"/>
                </a:xfrm>
              </p:grpSpPr>
              <p:sp>
                <p:nvSpPr>
                  <p:cNvPr id="823" name="Google Shape;823;p35"/>
                  <p:cNvSpPr/>
                  <p:nvPr/>
                </p:nvSpPr>
                <p:spPr>
                  <a:xfrm>
                    <a:off x="579450" y="1158929"/>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Key1</a:t>
                    </a:r>
                    <a:endParaRPr sz="1000"/>
                  </a:p>
                </p:txBody>
              </p:sp>
              <p:sp>
                <p:nvSpPr>
                  <p:cNvPr id="824" name="Google Shape;824;p35"/>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825" name="Google Shape;825;p35"/>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26" name="Google Shape;826;p35"/>
              <p:cNvGrpSpPr/>
              <p:nvPr/>
            </p:nvGrpSpPr>
            <p:grpSpPr>
              <a:xfrm>
                <a:off x="5331125" y="1616100"/>
                <a:ext cx="1291800" cy="255000"/>
                <a:chOff x="2801950" y="854125"/>
                <a:chExt cx="1291800" cy="255000"/>
              </a:xfrm>
            </p:grpSpPr>
            <p:grpSp>
              <p:nvGrpSpPr>
                <p:cNvPr id="827" name="Google Shape;827;p35"/>
                <p:cNvGrpSpPr/>
                <p:nvPr/>
              </p:nvGrpSpPr>
              <p:grpSpPr>
                <a:xfrm>
                  <a:off x="2801950" y="854125"/>
                  <a:ext cx="956988" cy="255000"/>
                  <a:chOff x="579450" y="1158925"/>
                  <a:chExt cx="956988" cy="255000"/>
                </a:xfrm>
              </p:grpSpPr>
              <p:sp>
                <p:nvSpPr>
                  <p:cNvPr id="828" name="Google Shape;828;p35"/>
                  <p:cNvSpPr/>
                  <p:nvPr/>
                </p:nvSpPr>
                <p:spPr>
                  <a:xfrm>
                    <a:off x="579450" y="1158925"/>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Key3</a:t>
                    </a:r>
                    <a:endParaRPr sz="1000"/>
                  </a:p>
                </p:txBody>
              </p:sp>
              <p:sp>
                <p:nvSpPr>
                  <p:cNvPr id="829" name="Google Shape;829;p35"/>
                  <p:cNvSpPr/>
                  <p:nvPr/>
                </p:nvSpPr>
                <p:spPr>
                  <a:xfrm>
                    <a:off x="1084338"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830" name="Google Shape;830;p35"/>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grpSp>
          <p:nvGrpSpPr>
            <p:cNvPr id="831" name="Google Shape;831;p35"/>
            <p:cNvGrpSpPr/>
            <p:nvPr/>
          </p:nvGrpSpPr>
          <p:grpSpPr>
            <a:xfrm>
              <a:off x="4321625" y="3305950"/>
              <a:ext cx="1291800" cy="676175"/>
              <a:chOff x="5331125" y="1194925"/>
              <a:chExt cx="1291800" cy="676175"/>
            </a:xfrm>
          </p:grpSpPr>
          <p:grpSp>
            <p:nvGrpSpPr>
              <p:cNvPr id="832" name="Google Shape;832;p35"/>
              <p:cNvGrpSpPr/>
              <p:nvPr/>
            </p:nvGrpSpPr>
            <p:grpSpPr>
              <a:xfrm>
                <a:off x="5331125" y="1194925"/>
                <a:ext cx="1291800" cy="212296"/>
                <a:chOff x="2801950" y="843015"/>
                <a:chExt cx="1291800" cy="266603"/>
              </a:xfrm>
            </p:grpSpPr>
            <p:grpSp>
              <p:nvGrpSpPr>
                <p:cNvPr id="833" name="Google Shape;833;p35"/>
                <p:cNvGrpSpPr/>
                <p:nvPr/>
              </p:nvGrpSpPr>
              <p:grpSpPr>
                <a:xfrm>
                  <a:off x="2801950" y="843015"/>
                  <a:ext cx="904200" cy="266603"/>
                  <a:chOff x="579450" y="1147815"/>
                  <a:chExt cx="904200" cy="266603"/>
                </a:xfrm>
              </p:grpSpPr>
              <p:sp>
                <p:nvSpPr>
                  <p:cNvPr id="834" name="Google Shape;834;p35"/>
                  <p:cNvSpPr/>
                  <p:nvPr/>
                </p:nvSpPr>
                <p:spPr>
                  <a:xfrm>
                    <a:off x="579450" y="1148318"/>
                    <a:ext cx="523800" cy="266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Key2</a:t>
                    </a:r>
                    <a:endParaRPr sz="1000"/>
                  </a:p>
                </p:txBody>
              </p:sp>
              <p:sp>
                <p:nvSpPr>
                  <p:cNvPr id="835" name="Google Shape;835;p35"/>
                  <p:cNvSpPr/>
                  <p:nvPr/>
                </p:nvSpPr>
                <p:spPr>
                  <a:xfrm>
                    <a:off x="1031550" y="1147815"/>
                    <a:ext cx="452100" cy="266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836" name="Google Shape;836;p35"/>
                <p:cNvSpPr/>
                <p:nvPr/>
              </p:nvSpPr>
              <p:spPr>
                <a:xfrm>
                  <a:off x="3706150" y="843015"/>
                  <a:ext cx="387600" cy="266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 name="Google Shape;837;p35"/>
              <p:cNvGrpSpPr/>
              <p:nvPr/>
            </p:nvGrpSpPr>
            <p:grpSpPr>
              <a:xfrm>
                <a:off x="5331125" y="1616100"/>
                <a:ext cx="1291800" cy="255000"/>
                <a:chOff x="2801950" y="854125"/>
                <a:chExt cx="1291800" cy="255000"/>
              </a:xfrm>
            </p:grpSpPr>
            <p:grpSp>
              <p:nvGrpSpPr>
                <p:cNvPr id="838" name="Google Shape;838;p35"/>
                <p:cNvGrpSpPr/>
                <p:nvPr/>
              </p:nvGrpSpPr>
              <p:grpSpPr>
                <a:xfrm>
                  <a:off x="2801950" y="854125"/>
                  <a:ext cx="904200" cy="255000"/>
                  <a:chOff x="579450" y="1158925"/>
                  <a:chExt cx="904200" cy="255000"/>
                </a:xfrm>
              </p:grpSpPr>
              <p:sp>
                <p:nvSpPr>
                  <p:cNvPr id="839" name="Google Shape;839;p35"/>
                  <p:cNvSpPr/>
                  <p:nvPr/>
                </p:nvSpPr>
                <p:spPr>
                  <a:xfrm>
                    <a:off x="579450" y="1158925"/>
                    <a:ext cx="523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Key4</a:t>
                    </a:r>
                    <a:endParaRPr sz="1000"/>
                  </a:p>
                </p:txBody>
              </p:sp>
              <p:sp>
                <p:nvSpPr>
                  <p:cNvPr id="840" name="Google Shape;840;p35"/>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841" name="Google Shape;841;p35"/>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grpSp>
      <p:grpSp>
        <p:nvGrpSpPr>
          <p:cNvPr id="842" name="Google Shape;842;p35"/>
          <p:cNvGrpSpPr/>
          <p:nvPr/>
        </p:nvGrpSpPr>
        <p:grpSpPr>
          <a:xfrm>
            <a:off x="6042201" y="1588600"/>
            <a:ext cx="601698" cy="160800"/>
            <a:chOff x="5778138" y="1234550"/>
            <a:chExt cx="601698" cy="160800"/>
          </a:xfrm>
        </p:grpSpPr>
        <p:sp>
          <p:nvSpPr>
            <p:cNvPr id="843" name="Google Shape;843;p35"/>
            <p:cNvSpPr/>
            <p:nvPr/>
          </p:nvSpPr>
          <p:spPr>
            <a:xfrm>
              <a:off x="5778138" y="1234550"/>
              <a:ext cx="4806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K3</a:t>
              </a:r>
              <a:endParaRPr sz="600"/>
            </a:p>
          </p:txBody>
        </p:sp>
        <p:sp>
          <p:nvSpPr>
            <p:cNvPr id="844" name="Google Shape;844;p35"/>
            <p:cNvSpPr/>
            <p:nvPr/>
          </p:nvSpPr>
          <p:spPr>
            <a:xfrm>
              <a:off x="6095736" y="1234550"/>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C2</a:t>
              </a:r>
              <a:endParaRPr sz="600"/>
            </a:p>
          </p:txBody>
        </p:sp>
      </p:grpSp>
      <p:grpSp>
        <p:nvGrpSpPr>
          <p:cNvPr id="845" name="Google Shape;845;p35"/>
          <p:cNvGrpSpPr/>
          <p:nvPr/>
        </p:nvGrpSpPr>
        <p:grpSpPr>
          <a:xfrm>
            <a:off x="4775738" y="671795"/>
            <a:ext cx="1652100" cy="782455"/>
            <a:chOff x="4511675" y="317745"/>
            <a:chExt cx="1652100" cy="782455"/>
          </a:xfrm>
        </p:grpSpPr>
        <p:sp>
          <p:nvSpPr>
            <p:cNvPr id="846" name="Google Shape;846;p35"/>
            <p:cNvSpPr/>
            <p:nvPr/>
          </p:nvSpPr>
          <p:spPr>
            <a:xfrm flipH="1">
              <a:off x="4655675" y="602200"/>
              <a:ext cx="1352100" cy="156600"/>
            </a:xfrm>
            <a:prstGeom prst="leftRightUpArrow">
              <a:avLst>
                <a:gd name="adj1" fmla="val 25000"/>
                <a:gd name="adj2" fmla="val 0"/>
                <a:gd name="adj3" fmla="val 25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7" name="Google Shape;847;p35"/>
            <p:cNvCxnSpPr>
              <a:stCxn id="846" idx="3"/>
            </p:cNvCxnSpPr>
            <p:nvPr/>
          </p:nvCxnSpPr>
          <p:spPr>
            <a:xfrm flipH="1">
              <a:off x="4511675" y="758800"/>
              <a:ext cx="144000" cy="318000"/>
            </a:xfrm>
            <a:prstGeom prst="straightConnector1">
              <a:avLst/>
            </a:prstGeom>
            <a:noFill/>
            <a:ln w="9525" cap="flat" cmpd="sng">
              <a:solidFill>
                <a:srgbClr val="595959"/>
              </a:solidFill>
              <a:prstDash val="solid"/>
              <a:round/>
              <a:headEnd type="none" w="med" len="med"/>
              <a:tailEnd type="triangle" w="med" len="med"/>
            </a:ln>
          </p:spPr>
        </p:cxnSp>
        <p:cxnSp>
          <p:nvCxnSpPr>
            <p:cNvPr id="848" name="Google Shape;848;p35"/>
            <p:cNvCxnSpPr>
              <a:stCxn id="846" idx="1"/>
            </p:cNvCxnSpPr>
            <p:nvPr/>
          </p:nvCxnSpPr>
          <p:spPr>
            <a:xfrm>
              <a:off x="6007775" y="758800"/>
              <a:ext cx="156000" cy="341400"/>
            </a:xfrm>
            <a:prstGeom prst="straightConnector1">
              <a:avLst/>
            </a:prstGeom>
            <a:noFill/>
            <a:ln w="9525" cap="flat" cmpd="sng">
              <a:solidFill>
                <a:srgbClr val="595959"/>
              </a:solidFill>
              <a:prstDash val="solid"/>
              <a:round/>
              <a:headEnd type="none" w="med" len="med"/>
              <a:tailEnd type="triangle" w="med" len="med"/>
            </a:ln>
          </p:spPr>
        </p:cxnSp>
        <p:sp>
          <p:nvSpPr>
            <p:cNvPr id="849" name="Google Shape;849;p35"/>
            <p:cNvSpPr/>
            <p:nvPr/>
          </p:nvSpPr>
          <p:spPr>
            <a:xfrm>
              <a:off x="4752966" y="317745"/>
              <a:ext cx="1156200" cy="329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Real-time View</a:t>
              </a:r>
              <a:endParaRPr sz="1000">
                <a:solidFill>
                  <a:srgbClr val="424242"/>
                </a:solidFill>
                <a:highlight>
                  <a:srgbClr val="00FFFF"/>
                </a:highlight>
              </a:endParaRPr>
            </a:p>
          </p:txBody>
        </p:sp>
      </p:grpSp>
      <p:grpSp>
        <p:nvGrpSpPr>
          <p:cNvPr id="850" name="Google Shape;850;p35"/>
          <p:cNvGrpSpPr/>
          <p:nvPr/>
        </p:nvGrpSpPr>
        <p:grpSpPr>
          <a:xfrm>
            <a:off x="4619888" y="767350"/>
            <a:ext cx="1223400" cy="691697"/>
            <a:chOff x="4355825" y="413300"/>
            <a:chExt cx="1223400" cy="691697"/>
          </a:xfrm>
        </p:grpSpPr>
        <p:cxnSp>
          <p:nvCxnSpPr>
            <p:cNvPr id="851" name="Google Shape;851;p35"/>
            <p:cNvCxnSpPr>
              <a:endCxn id="824" idx="0"/>
            </p:cNvCxnSpPr>
            <p:nvPr/>
          </p:nvCxnSpPr>
          <p:spPr>
            <a:xfrm flipH="1">
              <a:off x="4999775" y="723697"/>
              <a:ext cx="7500" cy="381300"/>
            </a:xfrm>
            <a:prstGeom prst="straightConnector1">
              <a:avLst/>
            </a:prstGeom>
            <a:noFill/>
            <a:ln w="9525" cap="flat" cmpd="sng">
              <a:solidFill>
                <a:srgbClr val="000000"/>
              </a:solidFill>
              <a:prstDash val="solid"/>
              <a:round/>
              <a:headEnd type="none" w="med" len="med"/>
              <a:tailEnd type="triangle" w="med" len="med"/>
            </a:ln>
          </p:spPr>
        </p:cxnSp>
        <p:sp>
          <p:nvSpPr>
            <p:cNvPr id="852" name="Google Shape;852;p35"/>
            <p:cNvSpPr/>
            <p:nvPr/>
          </p:nvSpPr>
          <p:spPr>
            <a:xfrm>
              <a:off x="4355825" y="41330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rgbClr val="00FFFF"/>
                  </a:highlight>
                </a:rPr>
                <a:t>Read Optimized View</a:t>
              </a:r>
              <a:endParaRPr sz="1000">
                <a:highlight>
                  <a:srgbClr val="00FFFF"/>
                </a:highlight>
              </a:endParaRPr>
            </a:p>
            <a:p>
              <a:pPr marL="0" lvl="0" indent="0" algn="ctr" rtl="0">
                <a:spcBef>
                  <a:spcPts val="0"/>
                </a:spcBef>
                <a:spcAft>
                  <a:spcPts val="0"/>
                </a:spcAft>
                <a:buNone/>
              </a:pPr>
              <a:endParaRPr sz="1000"/>
            </a:p>
          </p:txBody>
        </p:sp>
      </p:grpSp>
      <p:sp>
        <p:nvSpPr>
          <p:cNvPr id="853" name="Google Shape;853;p35"/>
          <p:cNvSpPr/>
          <p:nvPr/>
        </p:nvSpPr>
        <p:spPr>
          <a:xfrm>
            <a:off x="6860313" y="2259225"/>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24242"/>
                </a:solidFill>
                <a:highlight>
                  <a:srgbClr val="00FFFF"/>
                </a:highlight>
              </a:rPr>
              <a:t>Commit Timeline</a:t>
            </a:r>
            <a:endParaRPr sz="1000">
              <a:solidFill>
                <a:srgbClr val="424242"/>
              </a:solidFill>
              <a:highlight>
                <a:srgbClr val="00FFFF"/>
              </a:highlight>
            </a:endParaRPr>
          </a:p>
        </p:txBody>
      </p:sp>
      <p:grpSp>
        <p:nvGrpSpPr>
          <p:cNvPr id="854" name="Google Shape;854;p35"/>
          <p:cNvGrpSpPr/>
          <p:nvPr/>
        </p:nvGrpSpPr>
        <p:grpSpPr>
          <a:xfrm>
            <a:off x="7117274" y="2678388"/>
            <a:ext cx="1119677" cy="255000"/>
            <a:chOff x="579449" y="1164850"/>
            <a:chExt cx="642533" cy="255000"/>
          </a:xfrm>
        </p:grpSpPr>
        <p:sp>
          <p:nvSpPr>
            <p:cNvPr id="855" name="Google Shape;855;p35"/>
            <p:cNvSpPr/>
            <p:nvPr/>
          </p:nvSpPr>
          <p:spPr>
            <a:xfrm>
              <a:off x="579449" y="1164850"/>
              <a:ext cx="3015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C1</a:t>
              </a:r>
              <a:endParaRPr sz="900"/>
            </a:p>
          </p:txBody>
        </p:sp>
        <p:sp>
          <p:nvSpPr>
            <p:cNvPr id="856" name="Google Shape;856;p35"/>
            <p:cNvSpPr/>
            <p:nvPr/>
          </p:nvSpPr>
          <p:spPr>
            <a:xfrm>
              <a:off x="759382" y="1164850"/>
              <a:ext cx="462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Commit 1</a:t>
              </a:r>
              <a:endParaRPr sz="900"/>
            </a:p>
          </p:txBody>
        </p:sp>
      </p:grpSp>
      <p:grpSp>
        <p:nvGrpSpPr>
          <p:cNvPr id="857" name="Google Shape;857;p35"/>
          <p:cNvGrpSpPr/>
          <p:nvPr/>
        </p:nvGrpSpPr>
        <p:grpSpPr>
          <a:xfrm>
            <a:off x="7120200" y="2997825"/>
            <a:ext cx="1113852" cy="255150"/>
            <a:chOff x="579449" y="1164700"/>
            <a:chExt cx="641287" cy="255150"/>
          </a:xfrm>
        </p:grpSpPr>
        <p:sp>
          <p:nvSpPr>
            <p:cNvPr id="858" name="Google Shape;858;p35"/>
            <p:cNvSpPr/>
            <p:nvPr/>
          </p:nvSpPr>
          <p:spPr>
            <a:xfrm>
              <a:off x="579449" y="1164850"/>
              <a:ext cx="1899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C2</a:t>
              </a:r>
              <a:endParaRPr sz="900"/>
            </a:p>
          </p:txBody>
        </p:sp>
        <p:sp>
          <p:nvSpPr>
            <p:cNvPr id="859" name="Google Shape;859;p35"/>
            <p:cNvSpPr/>
            <p:nvPr/>
          </p:nvSpPr>
          <p:spPr>
            <a:xfrm>
              <a:off x="763236" y="1164700"/>
              <a:ext cx="4575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Commit 2</a:t>
              </a:r>
              <a:endParaRPr sz="900"/>
            </a:p>
          </p:txBody>
        </p:sp>
      </p:grpSp>
      <p:grpSp>
        <p:nvGrpSpPr>
          <p:cNvPr id="860" name="Google Shape;860;p35"/>
          <p:cNvGrpSpPr/>
          <p:nvPr/>
        </p:nvGrpSpPr>
        <p:grpSpPr>
          <a:xfrm>
            <a:off x="7089634" y="2644475"/>
            <a:ext cx="1790299" cy="322800"/>
            <a:chOff x="7312188" y="2222025"/>
            <a:chExt cx="1446940" cy="322800"/>
          </a:xfrm>
        </p:grpSpPr>
        <p:grpSp>
          <p:nvGrpSpPr>
            <p:cNvPr id="861" name="Google Shape;861;p35"/>
            <p:cNvGrpSpPr/>
            <p:nvPr/>
          </p:nvGrpSpPr>
          <p:grpSpPr>
            <a:xfrm>
              <a:off x="7312188" y="2222025"/>
              <a:ext cx="967229" cy="322800"/>
              <a:chOff x="7312188" y="2222025"/>
              <a:chExt cx="967229" cy="322800"/>
            </a:xfrm>
          </p:grpSpPr>
          <p:sp>
            <p:nvSpPr>
              <p:cNvPr id="862" name="Google Shape;862;p35"/>
              <p:cNvSpPr/>
              <p:nvPr/>
            </p:nvSpPr>
            <p:spPr>
              <a:xfrm>
                <a:off x="7312188" y="22220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C1</a:t>
                </a:r>
                <a:endParaRPr sz="900" b="1">
                  <a:highlight>
                    <a:schemeClr val="accent5"/>
                  </a:highlight>
                </a:endParaRPr>
              </a:p>
            </p:txBody>
          </p:sp>
          <p:sp>
            <p:nvSpPr>
              <p:cNvPr id="863" name="Google Shape;863;p35"/>
              <p:cNvSpPr/>
              <p:nvPr/>
            </p:nvSpPr>
            <p:spPr>
              <a:xfrm>
                <a:off x="7630217" y="2222025"/>
                <a:ext cx="6492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Commit 1</a:t>
                </a:r>
                <a:endParaRPr sz="700" b="1">
                  <a:highlight>
                    <a:schemeClr val="accent5"/>
                  </a:highlight>
                </a:endParaRPr>
              </a:p>
            </p:txBody>
          </p:sp>
        </p:grpSp>
        <p:sp>
          <p:nvSpPr>
            <p:cNvPr id="864" name="Google Shape;864;p35"/>
            <p:cNvSpPr/>
            <p:nvPr/>
          </p:nvSpPr>
          <p:spPr>
            <a:xfrm>
              <a:off x="8279428" y="2222025"/>
              <a:ext cx="4797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grpSp>
        <p:nvGrpSpPr>
          <p:cNvPr id="865" name="Google Shape;865;p35"/>
          <p:cNvGrpSpPr/>
          <p:nvPr/>
        </p:nvGrpSpPr>
        <p:grpSpPr>
          <a:xfrm>
            <a:off x="7092784" y="2963988"/>
            <a:ext cx="1783999" cy="322800"/>
            <a:chOff x="7312188" y="2222025"/>
            <a:chExt cx="1441848" cy="322800"/>
          </a:xfrm>
        </p:grpSpPr>
        <p:grpSp>
          <p:nvGrpSpPr>
            <p:cNvPr id="866" name="Google Shape;866;p35"/>
            <p:cNvGrpSpPr/>
            <p:nvPr/>
          </p:nvGrpSpPr>
          <p:grpSpPr>
            <a:xfrm>
              <a:off x="7312188" y="2222025"/>
              <a:ext cx="967229" cy="322800"/>
              <a:chOff x="7312188" y="2222025"/>
              <a:chExt cx="967229" cy="322800"/>
            </a:xfrm>
          </p:grpSpPr>
          <p:sp>
            <p:nvSpPr>
              <p:cNvPr id="867" name="Google Shape;867;p35"/>
              <p:cNvSpPr/>
              <p:nvPr/>
            </p:nvSpPr>
            <p:spPr>
              <a:xfrm>
                <a:off x="7312188" y="22220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C2</a:t>
                </a:r>
                <a:endParaRPr sz="900" b="1">
                  <a:highlight>
                    <a:schemeClr val="accent5"/>
                  </a:highlight>
                </a:endParaRPr>
              </a:p>
            </p:txBody>
          </p:sp>
          <p:sp>
            <p:nvSpPr>
              <p:cNvPr id="868" name="Google Shape;868;p35"/>
              <p:cNvSpPr/>
              <p:nvPr/>
            </p:nvSpPr>
            <p:spPr>
              <a:xfrm>
                <a:off x="7630217" y="2222025"/>
                <a:ext cx="6492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Commit 2</a:t>
                </a:r>
                <a:endParaRPr sz="700" b="1">
                  <a:highlight>
                    <a:schemeClr val="accent5"/>
                  </a:highlight>
                </a:endParaRPr>
              </a:p>
            </p:txBody>
          </p:sp>
        </p:grpSp>
        <p:sp>
          <p:nvSpPr>
            <p:cNvPr id="869" name="Google Shape;869;p35"/>
            <p:cNvSpPr/>
            <p:nvPr/>
          </p:nvSpPr>
          <p:spPr>
            <a:xfrm>
              <a:off x="8274336" y="2222025"/>
              <a:ext cx="4797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sp>
        <p:nvSpPr>
          <p:cNvPr id="870" name="Google Shape;870;p35"/>
          <p:cNvSpPr/>
          <p:nvPr/>
        </p:nvSpPr>
        <p:spPr>
          <a:xfrm>
            <a:off x="8250500" y="2678375"/>
            <a:ext cx="601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sp>
        <p:nvSpPr>
          <p:cNvPr id="871" name="Google Shape;871;p35"/>
          <p:cNvSpPr/>
          <p:nvPr/>
        </p:nvSpPr>
        <p:spPr>
          <a:xfrm>
            <a:off x="8247575" y="2997753"/>
            <a:ext cx="601800" cy="25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sp>
        <p:nvSpPr>
          <p:cNvPr id="872" name="Google Shape;872;p35"/>
          <p:cNvSpPr/>
          <p:nvPr/>
        </p:nvSpPr>
        <p:spPr>
          <a:xfrm>
            <a:off x="2984913" y="1499400"/>
            <a:ext cx="844200" cy="30399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73" name="Google Shape;873;p35"/>
          <p:cNvPicPr preferRelativeResize="0"/>
          <p:nvPr/>
        </p:nvPicPr>
        <p:blipFill rotWithShape="1">
          <a:blip r:embed="rId3">
            <a:alphaModFix/>
          </a:blip>
          <a:srcRect t="8568" b="8560"/>
          <a:stretch/>
        </p:blipFill>
        <p:spPr>
          <a:xfrm>
            <a:off x="2951075" y="2678529"/>
            <a:ext cx="844200" cy="28354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5"/>
                                        </p:tgtEl>
                                        <p:attrNameLst>
                                          <p:attrName>style.visibility</p:attrName>
                                        </p:attrNameLst>
                                      </p:cBhvr>
                                      <p:to>
                                        <p:strVal val="visible"/>
                                      </p:to>
                                    </p:set>
                                    <p:animEffect transition="in" filter="fade">
                                      <p:cBhvr>
                                        <p:cTn id="7" dur="1000"/>
                                        <p:tgtEl>
                                          <p:spTgt spid="755"/>
                                        </p:tgtEl>
                                      </p:cBhvr>
                                    </p:animEffect>
                                  </p:childTnLst>
                                </p:cTn>
                              </p:par>
                              <p:par>
                                <p:cTn id="8" presetID="10" presetClass="entr" presetSubtype="0" fill="hold" nodeType="withEffect">
                                  <p:stCondLst>
                                    <p:cond delay="0"/>
                                  </p:stCondLst>
                                  <p:childTnLst>
                                    <p:set>
                                      <p:cBhvr>
                                        <p:cTn id="9" dur="1" fill="hold">
                                          <p:stCondLst>
                                            <p:cond delay="0"/>
                                          </p:stCondLst>
                                        </p:cTn>
                                        <p:tgtEl>
                                          <p:spTgt spid="773"/>
                                        </p:tgtEl>
                                        <p:attrNameLst>
                                          <p:attrName>style.visibility</p:attrName>
                                        </p:attrNameLst>
                                      </p:cBhvr>
                                      <p:to>
                                        <p:strVal val="visible"/>
                                      </p:to>
                                    </p:set>
                                    <p:animEffect transition="in" filter="fade">
                                      <p:cBhvr>
                                        <p:cTn id="10" dur="1000"/>
                                        <p:tgtEl>
                                          <p:spTgt spid="773"/>
                                        </p:tgtEl>
                                      </p:cBhvr>
                                    </p:animEffect>
                                  </p:childTnLst>
                                </p:cTn>
                              </p:par>
                              <p:par>
                                <p:cTn id="11" presetID="10" presetClass="entr" presetSubtype="0" fill="hold" nodeType="withEffect">
                                  <p:stCondLst>
                                    <p:cond delay="0"/>
                                  </p:stCondLst>
                                  <p:childTnLst>
                                    <p:set>
                                      <p:cBhvr>
                                        <p:cTn id="12" dur="1" fill="hold">
                                          <p:stCondLst>
                                            <p:cond delay="0"/>
                                          </p:stCondLst>
                                        </p:cTn>
                                        <p:tgtEl>
                                          <p:spTgt spid="753"/>
                                        </p:tgtEl>
                                        <p:attrNameLst>
                                          <p:attrName>style.visibility</p:attrName>
                                        </p:attrNameLst>
                                      </p:cBhvr>
                                      <p:to>
                                        <p:strVal val="visible"/>
                                      </p:to>
                                    </p:set>
                                    <p:animEffect transition="in" filter="fade">
                                      <p:cBhvr>
                                        <p:cTn id="13" dur="1000"/>
                                        <p:tgtEl>
                                          <p:spTgt spid="753"/>
                                        </p:tgtEl>
                                      </p:cBhvr>
                                    </p:animEffect>
                                  </p:childTnLst>
                                </p:cTn>
                              </p:par>
                              <p:par>
                                <p:cTn id="14" presetID="10" presetClass="entr" presetSubtype="0" fill="hold" nodeType="withEffect">
                                  <p:stCondLst>
                                    <p:cond delay="0"/>
                                  </p:stCondLst>
                                  <p:childTnLst>
                                    <p:set>
                                      <p:cBhvr>
                                        <p:cTn id="15" dur="1" fill="hold">
                                          <p:stCondLst>
                                            <p:cond delay="0"/>
                                          </p:stCondLst>
                                        </p:cTn>
                                        <p:tgtEl>
                                          <p:spTgt spid="751"/>
                                        </p:tgtEl>
                                        <p:attrNameLst>
                                          <p:attrName>style.visibility</p:attrName>
                                        </p:attrNameLst>
                                      </p:cBhvr>
                                      <p:to>
                                        <p:strVal val="visible"/>
                                      </p:to>
                                    </p:set>
                                    <p:animEffect transition="in" filter="fade">
                                      <p:cBhvr>
                                        <p:cTn id="16" dur="1000"/>
                                        <p:tgtEl>
                                          <p:spTgt spid="751"/>
                                        </p:tgtEl>
                                      </p:cBhvr>
                                    </p:animEffect>
                                  </p:childTnLst>
                                </p:cTn>
                              </p:par>
                              <p:par>
                                <p:cTn id="17" presetID="10" presetClass="entr" presetSubtype="0" fill="hold" nodeType="withEffect">
                                  <p:stCondLst>
                                    <p:cond delay="0"/>
                                  </p:stCondLst>
                                  <p:childTnLst>
                                    <p:set>
                                      <p:cBhvr>
                                        <p:cTn id="18" dur="1" fill="hold">
                                          <p:stCondLst>
                                            <p:cond delay="0"/>
                                          </p:stCondLst>
                                        </p:cTn>
                                        <p:tgtEl>
                                          <p:spTgt spid="853"/>
                                        </p:tgtEl>
                                        <p:attrNameLst>
                                          <p:attrName>style.visibility</p:attrName>
                                        </p:attrNameLst>
                                      </p:cBhvr>
                                      <p:to>
                                        <p:strVal val="visible"/>
                                      </p:to>
                                    </p:set>
                                    <p:animEffect transition="in" filter="fade">
                                      <p:cBhvr>
                                        <p:cTn id="19" dur="1000"/>
                                        <p:tgtEl>
                                          <p:spTgt spid="85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52"/>
                                        </p:tgtEl>
                                        <p:attrNameLst>
                                          <p:attrName>style.visibility</p:attrName>
                                        </p:attrNameLst>
                                      </p:cBhvr>
                                      <p:to>
                                        <p:strVal val="visible"/>
                                      </p:to>
                                    </p:set>
                                    <p:animEffect transition="in" filter="fade">
                                      <p:cBhvr>
                                        <p:cTn id="24" dur="1000"/>
                                        <p:tgtEl>
                                          <p:spTgt spid="752"/>
                                        </p:tgtEl>
                                      </p:cBhvr>
                                    </p:animEffect>
                                  </p:childTnLst>
                                </p:cTn>
                              </p:par>
                              <p:par>
                                <p:cTn id="25" presetID="10" presetClass="entr" presetSubtype="0" fill="hold" nodeType="withEffect">
                                  <p:stCondLst>
                                    <p:cond delay="0"/>
                                  </p:stCondLst>
                                  <p:childTnLst>
                                    <p:set>
                                      <p:cBhvr>
                                        <p:cTn id="26" dur="1" fill="hold">
                                          <p:stCondLst>
                                            <p:cond delay="0"/>
                                          </p:stCondLst>
                                        </p:cTn>
                                        <p:tgtEl>
                                          <p:spTgt spid="776"/>
                                        </p:tgtEl>
                                        <p:attrNameLst>
                                          <p:attrName>style.visibility</p:attrName>
                                        </p:attrNameLst>
                                      </p:cBhvr>
                                      <p:to>
                                        <p:strVal val="visible"/>
                                      </p:to>
                                    </p:set>
                                    <p:animEffect transition="in" filter="fade">
                                      <p:cBhvr>
                                        <p:cTn id="27" dur="1000"/>
                                        <p:tgtEl>
                                          <p:spTgt spid="776"/>
                                        </p:tgtEl>
                                      </p:cBhvr>
                                    </p:animEffect>
                                  </p:childTnLst>
                                </p:cTn>
                              </p:par>
                              <p:par>
                                <p:cTn id="28" presetID="10" presetClass="entr" presetSubtype="0" fill="hold" nodeType="withEffect">
                                  <p:stCondLst>
                                    <p:cond delay="0"/>
                                  </p:stCondLst>
                                  <p:childTnLst>
                                    <p:set>
                                      <p:cBhvr>
                                        <p:cTn id="29" dur="1" fill="hold">
                                          <p:stCondLst>
                                            <p:cond delay="0"/>
                                          </p:stCondLst>
                                        </p:cTn>
                                        <p:tgtEl>
                                          <p:spTgt spid="754"/>
                                        </p:tgtEl>
                                        <p:attrNameLst>
                                          <p:attrName>style.visibility</p:attrName>
                                        </p:attrNameLst>
                                      </p:cBhvr>
                                      <p:to>
                                        <p:strVal val="visible"/>
                                      </p:to>
                                    </p:set>
                                    <p:animEffect transition="in" filter="fade">
                                      <p:cBhvr>
                                        <p:cTn id="30" dur="1000"/>
                                        <p:tgtEl>
                                          <p:spTgt spid="754"/>
                                        </p:tgtEl>
                                      </p:cBhvr>
                                    </p:animEffect>
                                  </p:childTnLst>
                                </p:cTn>
                              </p:par>
                              <p:par>
                                <p:cTn id="31" presetID="10" presetClass="entr" presetSubtype="0" fill="hold" nodeType="withEffect">
                                  <p:stCondLst>
                                    <p:cond delay="0"/>
                                  </p:stCondLst>
                                  <p:childTnLst>
                                    <p:set>
                                      <p:cBhvr>
                                        <p:cTn id="32" dur="1" fill="hold">
                                          <p:stCondLst>
                                            <p:cond delay="0"/>
                                          </p:stCondLst>
                                        </p:cTn>
                                        <p:tgtEl>
                                          <p:spTgt spid="777"/>
                                        </p:tgtEl>
                                        <p:attrNameLst>
                                          <p:attrName>style.visibility</p:attrName>
                                        </p:attrNameLst>
                                      </p:cBhvr>
                                      <p:to>
                                        <p:strVal val="visible"/>
                                      </p:to>
                                    </p:set>
                                    <p:animEffect transition="in" filter="fade">
                                      <p:cBhvr>
                                        <p:cTn id="33" dur="1000"/>
                                        <p:tgtEl>
                                          <p:spTgt spid="777"/>
                                        </p:tgtEl>
                                      </p:cBhvr>
                                    </p:animEffect>
                                  </p:childTnLst>
                                </p:cTn>
                              </p:par>
                              <p:par>
                                <p:cTn id="34" presetID="10" presetClass="entr" presetSubtype="0" fill="hold" nodeType="withEffect">
                                  <p:stCondLst>
                                    <p:cond delay="0"/>
                                  </p:stCondLst>
                                  <p:childTnLst>
                                    <p:set>
                                      <p:cBhvr>
                                        <p:cTn id="35" dur="1" fill="hold">
                                          <p:stCondLst>
                                            <p:cond delay="0"/>
                                          </p:stCondLst>
                                        </p:cTn>
                                        <p:tgtEl>
                                          <p:spTgt spid="783"/>
                                        </p:tgtEl>
                                        <p:attrNameLst>
                                          <p:attrName>style.visibility</p:attrName>
                                        </p:attrNameLst>
                                      </p:cBhvr>
                                      <p:to>
                                        <p:strVal val="visible"/>
                                      </p:to>
                                    </p:set>
                                    <p:animEffect transition="in" filter="fade">
                                      <p:cBhvr>
                                        <p:cTn id="36" dur="1000"/>
                                        <p:tgtEl>
                                          <p:spTgt spid="783"/>
                                        </p:tgtEl>
                                      </p:cBhvr>
                                    </p:animEffect>
                                  </p:childTnLst>
                                </p:cTn>
                              </p:par>
                              <p:par>
                                <p:cTn id="37" presetID="10" presetClass="entr" presetSubtype="0" fill="hold" nodeType="withEffect">
                                  <p:stCondLst>
                                    <p:cond delay="0"/>
                                  </p:stCondLst>
                                  <p:childTnLst>
                                    <p:set>
                                      <p:cBhvr>
                                        <p:cTn id="38" dur="1" fill="hold">
                                          <p:stCondLst>
                                            <p:cond delay="0"/>
                                          </p:stCondLst>
                                        </p:cTn>
                                        <p:tgtEl>
                                          <p:spTgt spid="818"/>
                                        </p:tgtEl>
                                        <p:attrNameLst>
                                          <p:attrName>style.visibility</p:attrName>
                                        </p:attrNameLst>
                                      </p:cBhvr>
                                      <p:to>
                                        <p:strVal val="visible"/>
                                      </p:to>
                                    </p:set>
                                    <p:animEffect transition="in" filter="fade">
                                      <p:cBhvr>
                                        <p:cTn id="39" dur="1000"/>
                                        <p:tgtEl>
                                          <p:spTgt spid="818"/>
                                        </p:tgtEl>
                                      </p:cBhvr>
                                    </p:animEffect>
                                  </p:childTnLst>
                                </p:cTn>
                              </p:par>
                              <p:par>
                                <p:cTn id="40" presetID="10" presetClass="entr" presetSubtype="0" fill="hold" nodeType="withEffect">
                                  <p:stCondLst>
                                    <p:cond delay="0"/>
                                  </p:stCondLst>
                                  <p:childTnLst>
                                    <p:set>
                                      <p:cBhvr>
                                        <p:cTn id="41" dur="1" fill="hold">
                                          <p:stCondLst>
                                            <p:cond delay="0"/>
                                          </p:stCondLst>
                                        </p:cTn>
                                        <p:tgtEl>
                                          <p:spTgt spid="778"/>
                                        </p:tgtEl>
                                        <p:attrNameLst>
                                          <p:attrName>style.visibility</p:attrName>
                                        </p:attrNameLst>
                                      </p:cBhvr>
                                      <p:to>
                                        <p:strVal val="visible"/>
                                      </p:to>
                                    </p:set>
                                    <p:animEffect transition="in" filter="fade">
                                      <p:cBhvr>
                                        <p:cTn id="42" dur="1000"/>
                                        <p:tgtEl>
                                          <p:spTgt spid="778"/>
                                        </p:tgtEl>
                                      </p:cBhvr>
                                    </p:animEffect>
                                  </p:childTnLst>
                                </p:cTn>
                              </p:par>
                              <p:par>
                                <p:cTn id="43" presetID="10" presetClass="entr" presetSubtype="0" fill="hold" nodeType="withEffect">
                                  <p:stCondLst>
                                    <p:cond delay="0"/>
                                  </p:stCondLst>
                                  <p:childTnLst>
                                    <p:set>
                                      <p:cBhvr>
                                        <p:cTn id="44" dur="1" fill="hold">
                                          <p:stCondLst>
                                            <p:cond delay="0"/>
                                          </p:stCondLst>
                                        </p:cTn>
                                        <p:tgtEl>
                                          <p:spTgt spid="860"/>
                                        </p:tgtEl>
                                        <p:attrNameLst>
                                          <p:attrName>style.visibility</p:attrName>
                                        </p:attrNameLst>
                                      </p:cBhvr>
                                      <p:to>
                                        <p:strVal val="visible"/>
                                      </p:to>
                                    </p:set>
                                    <p:animEffect transition="in" filter="fade">
                                      <p:cBhvr>
                                        <p:cTn id="45" dur="1000"/>
                                        <p:tgtEl>
                                          <p:spTgt spid="860"/>
                                        </p:tgtEl>
                                      </p:cBhvr>
                                    </p:animEffec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nodeType="clickEffect">
                                  <p:stCondLst>
                                    <p:cond delay="0"/>
                                  </p:stCondLst>
                                  <p:childTnLst>
                                    <p:set>
                                      <p:cBhvr>
                                        <p:cTn id="49" dur="1" fill="hold">
                                          <p:stCondLst>
                                            <p:cond delay="0"/>
                                          </p:stCondLst>
                                        </p:cTn>
                                        <p:tgtEl>
                                          <p:spTgt spid="860"/>
                                        </p:tgtEl>
                                        <p:attrNameLst>
                                          <p:attrName>style.visibility</p:attrName>
                                        </p:attrNameLst>
                                      </p:cBhvr>
                                      <p:to>
                                        <p:strVal val="hidden"/>
                                      </p:to>
                                    </p:set>
                                  </p:childTnLst>
                                </p:cTn>
                              </p:par>
                              <p:par>
                                <p:cTn id="50" presetID="10" presetClass="entr" presetSubtype="0" fill="hold" nodeType="withEffect">
                                  <p:stCondLst>
                                    <p:cond delay="0"/>
                                  </p:stCondLst>
                                  <p:childTnLst>
                                    <p:set>
                                      <p:cBhvr>
                                        <p:cTn id="51" dur="1" fill="hold">
                                          <p:stCondLst>
                                            <p:cond delay="0"/>
                                          </p:stCondLst>
                                        </p:cTn>
                                        <p:tgtEl>
                                          <p:spTgt spid="819"/>
                                        </p:tgtEl>
                                        <p:attrNameLst>
                                          <p:attrName>style.visibility</p:attrName>
                                        </p:attrNameLst>
                                      </p:cBhvr>
                                      <p:to>
                                        <p:strVal val="visible"/>
                                      </p:to>
                                    </p:set>
                                    <p:animEffect transition="in" filter="fade">
                                      <p:cBhvr>
                                        <p:cTn id="52" dur="1000"/>
                                        <p:tgtEl>
                                          <p:spTgt spid="819"/>
                                        </p:tgtEl>
                                      </p:cBhvr>
                                    </p:animEffect>
                                  </p:childTnLst>
                                </p:cTn>
                              </p:par>
                              <p:par>
                                <p:cTn id="53" presetID="10" presetClass="entr" presetSubtype="0" fill="hold" nodeType="withEffect">
                                  <p:stCondLst>
                                    <p:cond delay="0"/>
                                  </p:stCondLst>
                                  <p:childTnLst>
                                    <p:set>
                                      <p:cBhvr>
                                        <p:cTn id="54" dur="1" fill="hold">
                                          <p:stCondLst>
                                            <p:cond delay="0"/>
                                          </p:stCondLst>
                                        </p:cTn>
                                        <p:tgtEl>
                                          <p:spTgt spid="854"/>
                                        </p:tgtEl>
                                        <p:attrNameLst>
                                          <p:attrName>style.visibility</p:attrName>
                                        </p:attrNameLst>
                                      </p:cBhvr>
                                      <p:to>
                                        <p:strVal val="visible"/>
                                      </p:to>
                                    </p:set>
                                    <p:animEffect transition="in" filter="fade">
                                      <p:cBhvr>
                                        <p:cTn id="55" dur="1"/>
                                        <p:tgtEl>
                                          <p:spTgt spid="854"/>
                                        </p:tgtEl>
                                      </p:cBhvr>
                                    </p:animEffect>
                                  </p:childTnLst>
                                </p:cTn>
                              </p:par>
                              <p:par>
                                <p:cTn id="56" presetID="10" presetClass="entr" presetSubtype="0" fill="hold" nodeType="withEffect">
                                  <p:stCondLst>
                                    <p:cond delay="0"/>
                                  </p:stCondLst>
                                  <p:childTnLst>
                                    <p:set>
                                      <p:cBhvr>
                                        <p:cTn id="57" dur="1" fill="hold">
                                          <p:stCondLst>
                                            <p:cond delay="0"/>
                                          </p:stCondLst>
                                        </p:cTn>
                                        <p:tgtEl>
                                          <p:spTgt spid="870"/>
                                        </p:tgtEl>
                                        <p:attrNameLst>
                                          <p:attrName>style.visibility</p:attrName>
                                        </p:attrNameLst>
                                      </p:cBhvr>
                                      <p:to>
                                        <p:strVal val="visible"/>
                                      </p:to>
                                    </p:set>
                                    <p:animEffect transition="in" filter="fade">
                                      <p:cBhvr>
                                        <p:cTn id="58" dur="1"/>
                                        <p:tgtEl>
                                          <p:spTgt spid="870"/>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798"/>
                                        </p:tgtEl>
                                        <p:attrNameLst>
                                          <p:attrName>style.visibility</p:attrName>
                                        </p:attrNameLst>
                                      </p:cBhvr>
                                      <p:to>
                                        <p:strVal val="visible"/>
                                      </p:to>
                                    </p:set>
                                    <p:animEffect transition="in" filter="fade">
                                      <p:cBhvr>
                                        <p:cTn id="63" dur="1000"/>
                                        <p:tgtEl>
                                          <p:spTgt spid="798"/>
                                        </p:tgtEl>
                                      </p:cBhvr>
                                    </p:animEffect>
                                  </p:childTnLst>
                                </p:cTn>
                              </p:par>
                              <p:par>
                                <p:cTn id="64" presetID="10" presetClass="entr" presetSubtype="0" fill="hold" nodeType="withEffect">
                                  <p:stCondLst>
                                    <p:cond delay="0"/>
                                  </p:stCondLst>
                                  <p:childTnLst>
                                    <p:set>
                                      <p:cBhvr>
                                        <p:cTn id="65" dur="1" fill="hold">
                                          <p:stCondLst>
                                            <p:cond delay="0"/>
                                          </p:stCondLst>
                                        </p:cTn>
                                        <p:tgtEl>
                                          <p:spTgt spid="784"/>
                                        </p:tgtEl>
                                        <p:attrNameLst>
                                          <p:attrName>style.visibility</p:attrName>
                                        </p:attrNameLst>
                                      </p:cBhvr>
                                      <p:to>
                                        <p:strVal val="visible"/>
                                      </p:to>
                                    </p:set>
                                    <p:animEffect transition="in" filter="fade">
                                      <p:cBhvr>
                                        <p:cTn id="66" dur="1000"/>
                                        <p:tgtEl>
                                          <p:spTgt spid="784"/>
                                        </p:tgtEl>
                                      </p:cBhvr>
                                    </p:animEffect>
                                  </p:childTnLst>
                                </p:cTn>
                              </p:par>
                              <p:par>
                                <p:cTn id="67" presetID="10" presetClass="entr" presetSubtype="0" fill="hold" nodeType="withEffect">
                                  <p:stCondLst>
                                    <p:cond delay="0"/>
                                  </p:stCondLst>
                                  <p:childTnLst>
                                    <p:set>
                                      <p:cBhvr>
                                        <p:cTn id="68" dur="1" fill="hold">
                                          <p:stCondLst>
                                            <p:cond delay="0"/>
                                          </p:stCondLst>
                                        </p:cTn>
                                        <p:tgtEl>
                                          <p:spTgt spid="865"/>
                                        </p:tgtEl>
                                        <p:attrNameLst>
                                          <p:attrName>style.visibility</p:attrName>
                                        </p:attrNameLst>
                                      </p:cBhvr>
                                      <p:to>
                                        <p:strVal val="visible"/>
                                      </p:to>
                                    </p:set>
                                    <p:animEffect transition="in" filter="fade">
                                      <p:cBhvr>
                                        <p:cTn id="69" dur="1"/>
                                        <p:tgtEl>
                                          <p:spTgt spid="865"/>
                                        </p:tgtEl>
                                      </p:cBhvr>
                                    </p:animEffect>
                                  </p:childTnLst>
                                </p:cTn>
                              </p:par>
                            </p:childTnLst>
                          </p:cTn>
                        </p:par>
                      </p:childTnLst>
                    </p:cTn>
                  </p:par>
                  <p:par>
                    <p:cTn id="70" fill="hold">
                      <p:stCondLst>
                        <p:cond delay="indefinite"/>
                      </p:stCondLst>
                      <p:childTnLst>
                        <p:par>
                          <p:cTn id="71" fill="hold">
                            <p:stCondLst>
                              <p:cond delay="0"/>
                            </p:stCondLst>
                            <p:childTnLst>
                              <p:par>
                                <p:cTn id="72" presetID="1" presetClass="exit" presetSubtype="0" fill="hold" nodeType="clickEffect">
                                  <p:stCondLst>
                                    <p:cond delay="0"/>
                                  </p:stCondLst>
                                  <p:childTnLst>
                                    <p:set>
                                      <p:cBhvr>
                                        <p:cTn id="73" dur="1" fill="hold">
                                          <p:stCondLst>
                                            <p:cond delay="0"/>
                                          </p:stCondLst>
                                        </p:cTn>
                                        <p:tgtEl>
                                          <p:spTgt spid="865"/>
                                        </p:tgtEl>
                                        <p:attrNameLst>
                                          <p:attrName>style.visibility</p:attrName>
                                        </p:attrNameLst>
                                      </p:cBhvr>
                                      <p:to>
                                        <p:strVal val="hidden"/>
                                      </p:to>
                                    </p:set>
                                  </p:childTnLst>
                                </p:cTn>
                              </p:par>
                              <p:par>
                                <p:cTn id="74" presetID="10" presetClass="entr" presetSubtype="0" fill="hold" nodeType="withEffect">
                                  <p:stCondLst>
                                    <p:cond delay="0"/>
                                  </p:stCondLst>
                                  <p:childTnLst>
                                    <p:set>
                                      <p:cBhvr>
                                        <p:cTn id="75" dur="1" fill="hold">
                                          <p:stCondLst>
                                            <p:cond delay="0"/>
                                          </p:stCondLst>
                                        </p:cTn>
                                        <p:tgtEl>
                                          <p:spTgt spid="871"/>
                                        </p:tgtEl>
                                        <p:attrNameLst>
                                          <p:attrName>style.visibility</p:attrName>
                                        </p:attrNameLst>
                                      </p:cBhvr>
                                      <p:to>
                                        <p:strVal val="visible"/>
                                      </p:to>
                                    </p:set>
                                    <p:animEffect transition="in" filter="fade">
                                      <p:cBhvr>
                                        <p:cTn id="76" dur="1"/>
                                        <p:tgtEl>
                                          <p:spTgt spid="871"/>
                                        </p:tgtEl>
                                      </p:cBhvr>
                                    </p:animEffect>
                                  </p:childTnLst>
                                </p:cTn>
                              </p:par>
                              <p:par>
                                <p:cTn id="77" presetID="10" presetClass="entr" presetSubtype="0" fill="hold" nodeType="withEffect">
                                  <p:stCondLst>
                                    <p:cond delay="0"/>
                                  </p:stCondLst>
                                  <p:childTnLst>
                                    <p:set>
                                      <p:cBhvr>
                                        <p:cTn id="78" dur="1" fill="hold">
                                          <p:stCondLst>
                                            <p:cond delay="0"/>
                                          </p:stCondLst>
                                        </p:cTn>
                                        <p:tgtEl>
                                          <p:spTgt spid="857"/>
                                        </p:tgtEl>
                                        <p:attrNameLst>
                                          <p:attrName>style.visibility</p:attrName>
                                        </p:attrNameLst>
                                      </p:cBhvr>
                                      <p:to>
                                        <p:strVal val="visible"/>
                                      </p:to>
                                    </p:set>
                                    <p:animEffect transition="in" filter="fade">
                                      <p:cBhvr>
                                        <p:cTn id="79" dur="1"/>
                                        <p:tgtEl>
                                          <p:spTgt spid="857"/>
                                        </p:tgtEl>
                                      </p:cBhvr>
                                    </p:animEffect>
                                  </p:childTnLst>
                                </p:cTn>
                              </p:par>
                              <p:par>
                                <p:cTn id="80" presetID="10" presetClass="entr" presetSubtype="0" fill="hold" nodeType="withEffect">
                                  <p:stCondLst>
                                    <p:cond delay="0"/>
                                  </p:stCondLst>
                                  <p:childTnLst>
                                    <p:set>
                                      <p:cBhvr>
                                        <p:cTn id="81" dur="1" fill="hold">
                                          <p:stCondLst>
                                            <p:cond delay="0"/>
                                          </p:stCondLst>
                                        </p:cTn>
                                        <p:tgtEl>
                                          <p:spTgt spid="799"/>
                                        </p:tgtEl>
                                        <p:attrNameLst>
                                          <p:attrName>style.visibility</p:attrName>
                                        </p:attrNameLst>
                                      </p:cBhvr>
                                      <p:to>
                                        <p:strVal val="visible"/>
                                      </p:to>
                                    </p:set>
                                    <p:animEffect transition="in" filter="fade">
                                      <p:cBhvr>
                                        <p:cTn id="82" dur="1"/>
                                        <p:tgtEl>
                                          <p:spTgt spid="799"/>
                                        </p:tgtEl>
                                      </p:cBhvr>
                                    </p:animEffect>
                                  </p:childTnLst>
                                </p:cTn>
                              </p:par>
                              <p:par>
                                <p:cTn id="83" presetID="10" presetClass="entr" presetSubtype="0" fill="hold" nodeType="withEffect">
                                  <p:stCondLst>
                                    <p:cond delay="0"/>
                                  </p:stCondLst>
                                  <p:childTnLst>
                                    <p:set>
                                      <p:cBhvr>
                                        <p:cTn id="84" dur="1" fill="hold">
                                          <p:stCondLst>
                                            <p:cond delay="0"/>
                                          </p:stCondLst>
                                        </p:cTn>
                                        <p:tgtEl>
                                          <p:spTgt spid="809"/>
                                        </p:tgtEl>
                                        <p:attrNameLst>
                                          <p:attrName>style.visibility</p:attrName>
                                        </p:attrNameLst>
                                      </p:cBhvr>
                                      <p:to>
                                        <p:strVal val="visible"/>
                                      </p:to>
                                    </p:set>
                                    <p:animEffect transition="in" filter="fade">
                                      <p:cBhvr>
                                        <p:cTn id="85" dur="1"/>
                                        <p:tgtEl>
                                          <p:spTgt spid="809"/>
                                        </p:tgtEl>
                                      </p:cBhvr>
                                    </p:animEffect>
                                  </p:childTnLst>
                                </p:cTn>
                              </p:par>
                              <p:par>
                                <p:cTn id="86" presetID="10" presetClass="entr" presetSubtype="0" fill="hold" nodeType="withEffect">
                                  <p:stCondLst>
                                    <p:cond delay="0"/>
                                  </p:stCondLst>
                                  <p:childTnLst>
                                    <p:set>
                                      <p:cBhvr>
                                        <p:cTn id="87" dur="1" fill="hold">
                                          <p:stCondLst>
                                            <p:cond delay="0"/>
                                          </p:stCondLst>
                                        </p:cTn>
                                        <p:tgtEl>
                                          <p:spTgt spid="842"/>
                                        </p:tgtEl>
                                        <p:attrNameLst>
                                          <p:attrName>style.visibility</p:attrName>
                                        </p:attrNameLst>
                                      </p:cBhvr>
                                      <p:to>
                                        <p:strVal val="visible"/>
                                      </p:to>
                                    </p:set>
                                    <p:animEffect transition="in" filter="fade">
                                      <p:cBhvr>
                                        <p:cTn id="88" dur="1"/>
                                        <p:tgtEl>
                                          <p:spTgt spid="842"/>
                                        </p:tgtEl>
                                      </p:cBhvr>
                                    </p:animEffect>
                                  </p:childTnLst>
                                </p:cTn>
                              </p:par>
                              <p:par>
                                <p:cTn id="89" presetID="10" presetClass="entr" presetSubtype="0" fill="hold" nodeType="withEffect">
                                  <p:stCondLst>
                                    <p:cond delay="0"/>
                                  </p:stCondLst>
                                  <p:childTnLst>
                                    <p:set>
                                      <p:cBhvr>
                                        <p:cTn id="90" dur="1" fill="hold">
                                          <p:stCondLst>
                                            <p:cond delay="0"/>
                                          </p:stCondLst>
                                        </p:cTn>
                                        <p:tgtEl>
                                          <p:spTgt spid="842"/>
                                        </p:tgtEl>
                                        <p:attrNameLst>
                                          <p:attrName>style.visibility</p:attrName>
                                        </p:attrNameLst>
                                      </p:cBhvr>
                                      <p:to>
                                        <p:strVal val="visible"/>
                                      </p:to>
                                    </p:set>
                                    <p:animEffect transition="in" filter="fade">
                                      <p:cBhvr>
                                        <p:cTn id="91" dur="1"/>
                                        <p:tgtEl>
                                          <p:spTgt spid="842"/>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845"/>
                                        </p:tgtEl>
                                        <p:attrNameLst>
                                          <p:attrName>style.visibility</p:attrName>
                                        </p:attrNameLst>
                                      </p:cBhvr>
                                      <p:to>
                                        <p:strVal val="visible"/>
                                      </p:to>
                                    </p:set>
                                    <p:animEffect transition="in" filter="fade">
                                      <p:cBhvr>
                                        <p:cTn id="96" dur="1000"/>
                                        <p:tgtEl>
                                          <p:spTgt spid="845"/>
                                        </p:tgtEl>
                                      </p:cBhvr>
                                    </p:animEffect>
                                  </p:childTnLst>
                                </p:cTn>
                              </p:par>
                              <p:par>
                                <p:cTn id="97" presetID="1" presetClass="exit" presetSubtype="0" fill="hold" nodeType="withEffect">
                                  <p:stCondLst>
                                    <p:cond delay="0"/>
                                  </p:stCondLst>
                                  <p:childTnLst>
                                    <p:set>
                                      <p:cBhvr>
                                        <p:cTn id="98" dur="1" fill="hold">
                                          <p:stCondLst>
                                            <p:cond delay="1000"/>
                                          </p:stCondLst>
                                        </p:cTn>
                                        <p:tgtEl>
                                          <p:spTgt spid="752"/>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nodeType="clickEffect">
                                  <p:stCondLst>
                                    <p:cond delay="0"/>
                                  </p:stCondLst>
                                  <p:childTnLst>
                                    <p:set>
                                      <p:cBhvr>
                                        <p:cTn id="102" dur="1" fill="hold">
                                          <p:stCondLst>
                                            <p:cond delay="0"/>
                                          </p:stCondLst>
                                        </p:cTn>
                                        <p:tgtEl>
                                          <p:spTgt spid="845"/>
                                        </p:tgtEl>
                                        <p:attrNameLst>
                                          <p:attrName>style.visibility</p:attrName>
                                        </p:attrNameLst>
                                      </p:cBhvr>
                                      <p:to>
                                        <p:strVal val="hidden"/>
                                      </p:to>
                                    </p:set>
                                  </p:childTnLst>
                                </p:cTn>
                              </p:par>
                              <p:par>
                                <p:cTn id="103" presetID="10" presetClass="entr" presetSubtype="0" fill="hold" nodeType="withEffect">
                                  <p:stCondLst>
                                    <p:cond delay="0"/>
                                  </p:stCondLst>
                                  <p:childTnLst>
                                    <p:set>
                                      <p:cBhvr>
                                        <p:cTn id="104" dur="1" fill="hold">
                                          <p:stCondLst>
                                            <p:cond delay="0"/>
                                          </p:stCondLst>
                                        </p:cTn>
                                        <p:tgtEl>
                                          <p:spTgt spid="850"/>
                                        </p:tgtEl>
                                        <p:attrNameLst>
                                          <p:attrName>style.visibility</p:attrName>
                                        </p:attrNameLst>
                                      </p:cBhvr>
                                      <p:to>
                                        <p:strVal val="visible"/>
                                      </p:to>
                                    </p:set>
                                    <p:animEffect transition="in" filter="fade">
                                      <p:cBhvr>
                                        <p:cTn id="105" dur="1000"/>
                                        <p:tgtEl>
                                          <p:spTgt spid="8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36"/>
          <p:cNvSpPr txBox="1"/>
          <p:nvPr/>
        </p:nvSpPr>
        <p:spPr>
          <a:xfrm>
            <a:off x="755275" y="94825"/>
            <a:ext cx="73338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Hudi Views</a:t>
            </a:r>
            <a:endParaRPr sz="2800">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Trade-off between different views</a:t>
            </a:r>
            <a:endParaRPr sz="1800">
              <a:solidFill>
                <a:srgbClr val="12939A"/>
              </a:solidFill>
              <a:latin typeface="Helvetica Neue"/>
              <a:ea typeface="Helvetica Neue"/>
              <a:cs typeface="Helvetica Neue"/>
              <a:sym typeface="Helvetica Neue"/>
            </a:endParaRPr>
          </a:p>
        </p:txBody>
      </p:sp>
      <p:grpSp>
        <p:nvGrpSpPr>
          <p:cNvPr id="879" name="Google Shape;879;p36"/>
          <p:cNvGrpSpPr/>
          <p:nvPr/>
        </p:nvGrpSpPr>
        <p:grpSpPr>
          <a:xfrm>
            <a:off x="1145975" y="952200"/>
            <a:ext cx="3304150" cy="3155875"/>
            <a:chOff x="1145975" y="952200"/>
            <a:chExt cx="3304150" cy="3155875"/>
          </a:xfrm>
        </p:grpSpPr>
        <p:cxnSp>
          <p:nvCxnSpPr>
            <p:cNvPr id="880" name="Google Shape;880;p36"/>
            <p:cNvCxnSpPr/>
            <p:nvPr/>
          </p:nvCxnSpPr>
          <p:spPr>
            <a:xfrm rot="-5400000">
              <a:off x="-40475" y="2501250"/>
              <a:ext cx="3098700" cy="600"/>
            </a:xfrm>
            <a:prstGeom prst="bentConnector3">
              <a:avLst>
                <a:gd name="adj1" fmla="val 50000"/>
              </a:avLst>
            </a:prstGeom>
            <a:noFill/>
            <a:ln w="38100" cap="flat" cmpd="sng">
              <a:solidFill>
                <a:srgbClr val="666666"/>
              </a:solidFill>
              <a:prstDash val="solid"/>
              <a:round/>
              <a:headEnd type="none" w="med" len="med"/>
              <a:tailEnd type="triangle" w="med" len="med"/>
            </a:ln>
          </p:spPr>
        </p:cxnSp>
        <p:cxnSp>
          <p:nvCxnSpPr>
            <p:cNvPr id="881" name="Google Shape;881;p36"/>
            <p:cNvCxnSpPr/>
            <p:nvPr/>
          </p:nvCxnSpPr>
          <p:spPr>
            <a:xfrm>
              <a:off x="1235325" y="3774075"/>
              <a:ext cx="3214800" cy="600"/>
            </a:xfrm>
            <a:prstGeom prst="bentConnector3">
              <a:avLst>
                <a:gd name="adj1" fmla="val 50000"/>
              </a:avLst>
            </a:prstGeom>
            <a:noFill/>
            <a:ln w="38100" cap="flat" cmpd="sng">
              <a:solidFill>
                <a:srgbClr val="666666"/>
              </a:solidFill>
              <a:prstDash val="solid"/>
              <a:round/>
              <a:headEnd type="none" w="med" len="med"/>
              <a:tailEnd type="triangle" w="med" len="med"/>
            </a:ln>
          </p:spPr>
        </p:cxnSp>
        <p:sp>
          <p:nvSpPr>
            <p:cNvPr id="882" name="Google Shape;882;p36"/>
            <p:cNvSpPr txBox="1"/>
            <p:nvPr/>
          </p:nvSpPr>
          <p:spPr>
            <a:xfrm rot="-5400000">
              <a:off x="351275" y="2220325"/>
              <a:ext cx="1973400" cy="38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Ubuntu Light"/>
                  <a:ea typeface="Ubuntu Light"/>
                  <a:cs typeface="Ubuntu Light"/>
                  <a:sym typeface="Ubuntu Light"/>
                </a:rPr>
                <a:t>Query execution time</a:t>
              </a:r>
              <a:endParaRPr>
                <a:latin typeface="Ubuntu Light"/>
                <a:ea typeface="Ubuntu Light"/>
                <a:cs typeface="Ubuntu Light"/>
                <a:sym typeface="Ubuntu Light"/>
              </a:endParaRPr>
            </a:p>
          </p:txBody>
        </p:sp>
        <p:sp>
          <p:nvSpPr>
            <p:cNvPr id="883" name="Google Shape;883;p36"/>
            <p:cNvSpPr txBox="1"/>
            <p:nvPr/>
          </p:nvSpPr>
          <p:spPr>
            <a:xfrm>
              <a:off x="2133650" y="3724075"/>
              <a:ext cx="1321500" cy="38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Ubuntu Light"/>
                  <a:ea typeface="Ubuntu Light"/>
                  <a:cs typeface="Ubuntu Light"/>
                  <a:sym typeface="Ubuntu Light"/>
                </a:rPr>
                <a:t>Data Latency</a:t>
              </a:r>
              <a:endParaRPr>
                <a:latin typeface="Ubuntu Light"/>
                <a:ea typeface="Ubuntu Light"/>
                <a:cs typeface="Ubuntu Light"/>
                <a:sym typeface="Ubuntu Light"/>
              </a:endParaRPr>
            </a:p>
          </p:txBody>
        </p:sp>
      </p:grpSp>
      <p:sp>
        <p:nvSpPr>
          <p:cNvPr id="884" name="Google Shape;884;p36"/>
          <p:cNvSpPr/>
          <p:nvPr/>
        </p:nvSpPr>
        <p:spPr>
          <a:xfrm>
            <a:off x="2842675" y="3151000"/>
            <a:ext cx="1259100" cy="507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Ubuntu Light"/>
                <a:ea typeface="Ubuntu Light"/>
                <a:cs typeface="Ubuntu Light"/>
                <a:sym typeface="Ubuntu Light"/>
              </a:rPr>
              <a:t>READ</a:t>
            </a:r>
            <a:endParaRPr>
              <a:latin typeface="Ubuntu Light"/>
              <a:ea typeface="Ubuntu Light"/>
              <a:cs typeface="Ubuntu Light"/>
              <a:sym typeface="Ubuntu Light"/>
            </a:endParaRPr>
          </a:p>
          <a:p>
            <a:pPr marL="0" lvl="0" indent="0" algn="ctr" rtl="0">
              <a:spcBef>
                <a:spcPts val="0"/>
              </a:spcBef>
              <a:spcAft>
                <a:spcPts val="0"/>
              </a:spcAft>
              <a:buNone/>
            </a:pPr>
            <a:r>
              <a:rPr lang="en">
                <a:latin typeface="Ubuntu Light"/>
                <a:ea typeface="Ubuntu Light"/>
                <a:cs typeface="Ubuntu Light"/>
                <a:sym typeface="Ubuntu Light"/>
              </a:rPr>
              <a:t>OPTIMIZED</a:t>
            </a:r>
            <a:endParaRPr>
              <a:latin typeface="Ubuntu Light"/>
              <a:ea typeface="Ubuntu Light"/>
              <a:cs typeface="Ubuntu Light"/>
              <a:sym typeface="Ubuntu Light"/>
            </a:endParaRPr>
          </a:p>
        </p:txBody>
      </p:sp>
      <p:sp>
        <p:nvSpPr>
          <p:cNvPr id="885" name="Google Shape;885;p36"/>
          <p:cNvSpPr txBox="1"/>
          <p:nvPr/>
        </p:nvSpPr>
        <p:spPr>
          <a:xfrm>
            <a:off x="4983675" y="723600"/>
            <a:ext cx="3410700" cy="91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2"/>
                </a:solidFill>
                <a:latin typeface="Helvetica Neue"/>
                <a:ea typeface="Helvetica Neue"/>
                <a:cs typeface="Helvetica Neue"/>
                <a:sym typeface="Helvetica Neue"/>
              </a:rPr>
              <a:t>Read Optimized View on Copy-On-Write</a:t>
            </a:r>
            <a:endParaRPr>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Raw Parquet Query Performance</a:t>
            </a:r>
            <a:endParaRPr>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a:solidFill>
                  <a:schemeClr val="dk2"/>
                </a:solidFill>
                <a:latin typeface="Helvetica Neue"/>
                <a:ea typeface="Helvetica Neue"/>
                <a:cs typeface="Helvetica Neue"/>
                <a:sym typeface="Helvetica Neue"/>
              </a:rPr>
              <a:t>Data Ingestion could be slow</a:t>
            </a:r>
            <a:endParaRPr>
              <a:solidFill>
                <a:schemeClr val="dk2"/>
              </a:solidFill>
              <a:latin typeface="Helvetica Neue"/>
              <a:ea typeface="Helvetica Neue"/>
              <a:cs typeface="Helvetica Neue"/>
              <a:sym typeface="Helvetica Neue"/>
            </a:endParaRPr>
          </a:p>
        </p:txBody>
      </p:sp>
      <p:sp>
        <p:nvSpPr>
          <p:cNvPr id="886" name="Google Shape;886;p36"/>
          <p:cNvSpPr/>
          <p:nvPr/>
        </p:nvSpPr>
        <p:spPr>
          <a:xfrm>
            <a:off x="1646125" y="1363050"/>
            <a:ext cx="1143000" cy="384000"/>
          </a:xfrm>
          <a:prstGeom prst="rect">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Ubuntu Light"/>
                <a:ea typeface="Ubuntu Light"/>
                <a:cs typeface="Ubuntu Light"/>
                <a:sym typeface="Ubuntu Light"/>
              </a:rPr>
              <a:t>REALTIME</a:t>
            </a:r>
            <a:endParaRPr>
              <a:latin typeface="Ubuntu Light"/>
              <a:ea typeface="Ubuntu Light"/>
              <a:cs typeface="Ubuntu Light"/>
              <a:sym typeface="Ubuntu Light"/>
            </a:endParaRPr>
          </a:p>
        </p:txBody>
      </p:sp>
      <p:sp>
        <p:nvSpPr>
          <p:cNvPr id="887" name="Google Shape;887;p36"/>
          <p:cNvSpPr txBox="1"/>
          <p:nvPr/>
        </p:nvSpPr>
        <p:spPr>
          <a:xfrm>
            <a:off x="4973275" y="2558088"/>
            <a:ext cx="3304200" cy="1073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dirty="0">
                <a:solidFill>
                  <a:schemeClr val="dk2"/>
                </a:solidFill>
                <a:latin typeface="Helvetica Neue"/>
                <a:ea typeface="Helvetica Neue"/>
                <a:cs typeface="Helvetica Neue"/>
                <a:sym typeface="Helvetica Neue"/>
              </a:rPr>
              <a:t>Real Time View on Merge-On-Read</a:t>
            </a:r>
            <a:endParaRPr dirty="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dirty="0">
                <a:solidFill>
                  <a:schemeClr val="dk2"/>
                </a:solidFill>
                <a:latin typeface="Helvetica Neue"/>
                <a:ea typeface="Helvetica Neue"/>
                <a:cs typeface="Helvetica Neue"/>
                <a:sym typeface="Helvetica Neue"/>
              </a:rPr>
              <a:t>Great Data Ingestion performance</a:t>
            </a:r>
            <a:endParaRPr dirty="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dirty="0">
                <a:solidFill>
                  <a:schemeClr val="dk2"/>
                </a:solidFill>
                <a:latin typeface="Helvetica Neue"/>
                <a:ea typeface="Helvetica Neue"/>
                <a:cs typeface="Helvetica Neue"/>
                <a:sym typeface="Helvetica Neue"/>
              </a:rPr>
              <a:t>Merge Cost during Read</a:t>
            </a:r>
            <a:endParaRPr dirty="0">
              <a:solidFill>
                <a:schemeClr val="dk2"/>
              </a:solidFill>
              <a:latin typeface="Helvetica Neue"/>
              <a:ea typeface="Helvetica Neue"/>
              <a:cs typeface="Helvetica Neue"/>
              <a:sym typeface="Helvetica Neue"/>
            </a:endParaRPr>
          </a:p>
        </p:txBody>
      </p:sp>
      <p:sp>
        <p:nvSpPr>
          <p:cNvPr id="888" name="Google Shape;888;p36"/>
          <p:cNvSpPr txBox="1"/>
          <p:nvPr/>
        </p:nvSpPr>
        <p:spPr>
          <a:xfrm>
            <a:off x="4983675" y="3750175"/>
            <a:ext cx="3410700" cy="91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2"/>
                </a:solidFill>
                <a:latin typeface="Helvetica Neue"/>
                <a:ea typeface="Helvetica Neue"/>
                <a:cs typeface="Helvetica Neue"/>
                <a:sym typeface="Helvetica Neue"/>
              </a:rPr>
              <a:t>Compaction</a:t>
            </a:r>
            <a:endParaRPr dirty="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dirty="0">
                <a:solidFill>
                  <a:schemeClr val="dk2"/>
                </a:solidFill>
                <a:latin typeface="Helvetica Neue"/>
                <a:ea typeface="Helvetica Neue"/>
                <a:cs typeface="Helvetica Neue"/>
                <a:sym typeface="Helvetica Neue"/>
              </a:rPr>
              <a:t>Build Read Optimized (Columnar) files from realtime views </a:t>
            </a:r>
            <a:endParaRPr dirty="0">
              <a:solidFill>
                <a:schemeClr val="dk2"/>
              </a:solidFill>
              <a:latin typeface="Helvetica Neue"/>
              <a:ea typeface="Helvetica Neue"/>
              <a:cs typeface="Helvetica Neue"/>
              <a:sym typeface="Helvetica Neue"/>
            </a:endParaRPr>
          </a:p>
        </p:txBody>
      </p:sp>
      <p:grpSp>
        <p:nvGrpSpPr>
          <p:cNvPr id="889" name="Google Shape;889;p36"/>
          <p:cNvGrpSpPr/>
          <p:nvPr/>
        </p:nvGrpSpPr>
        <p:grpSpPr>
          <a:xfrm>
            <a:off x="2789125" y="1546512"/>
            <a:ext cx="1436638" cy="1604538"/>
            <a:chOff x="2789125" y="1546512"/>
            <a:chExt cx="1436638" cy="1604538"/>
          </a:xfrm>
        </p:grpSpPr>
        <p:sp>
          <p:nvSpPr>
            <p:cNvPr id="890" name="Google Shape;890;p36"/>
            <p:cNvSpPr/>
            <p:nvPr/>
          </p:nvSpPr>
          <p:spPr>
            <a:xfrm rot="3622506">
              <a:off x="3084495" y="1994721"/>
              <a:ext cx="1279334" cy="426581"/>
            </a:xfrm>
            <a:prstGeom prst="wedgeEllipseCallout">
              <a:avLst>
                <a:gd name="adj1" fmla="val -20833"/>
                <a:gd name="adj2" fmla="val 62500"/>
              </a:avLst>
            </a:prstGeom>
            <a:solidFill>
              <a:srgbClr val="B6D7A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Compact</a:t>
              </a:r>
              <a:endParaRPr/>
            </a:p>
          </p:txBody>
        </p:sp>
        <p:cxnSp>
          <p:nvCxnSpPr>
            <p:cNvPr id="891" name="Google Shape;891;p36"/>
            <p:cNvCxnSpPr>
              <a:stCxn id="886" idx="3"/>
              <a:endCxn id="884" idx="0"/>
            </p:cNvCxnSpPr>
            <p:nvPr/>
          </p:nvCxnSpPr>
          <p:spPr>
            <a:xfrm>
              <a:off x="2789125" y="1555050"/>
              <a:ext cx="683100" cy="1596000"/>
            </a:xfrm>
            <a:prstGeom prst="curvedConnector2">
              <a:avLst/>
            </a:prstGeom>
            <a:noFill/>
            <a:ln w="38100" cap="flat" cmpd="sng">
              <a:solidFill>
                <a:srgbClr val="6AA84F"/>
              </a:solidFill>
              <a:prstDash val="solid"/>
              <a:round/>
              <a:headEnd type="none" w="med" len="med"/>
              <a:tailEnd type="triangle" w="med" len="med"/>
            </a:ln>
          </p:spPr>
        </p:cxnSp>
      </p:grpSp>
      <p:sp>
        <p:nvSpPr>
          <p:cNvPr id="892" name="Google Shape;892;p36"/>
          <p:cNvSpPr txBox="1"/>
          <p:nvPr/>
        </p:nvSpPr>
        <p:spPr>
          <a:xfrm>
            <a:off x="4920025" y="1636800"/>
            <a:ext cx="3672600" cy="91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2"/>
                </a:solidFill>
                <a:latin typeface="Helvetica Neue"/>
                <a:ea typeface="Helvetica Neue"/>
                <a:cs typeface="Helvetica Neue"/>
                <a:sym typeface="Helvetica Neue"/>
              </a:rPr>
              <a:t>Read Optimized View on Merge-On-Read</a:t>
            </a:r>
            <a:endParaRPr dirty="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Clr>
                <a:schemeClr val="dk2"/>
              </a:buClr>
              <a:buSzPts val="1400"/>
              <a:buFont typeface="Helvetica Neue"/>
              <a:buChar char="-"/>
            </a:pPr>
            <a:r>
              <a:rPr lang="en" dirty="0">
                <a:solidFill>
                  <a:schemeClr val="dk2"/>
                </a:solidFill>
                <a:latin typeface="Helvetica Neue"/>
                <a:ea typeface="Helvetica Neue"/>
                <a:cs typeface="Helvetica Neue"/>
                <a:sym typeface="Helvetica Neue"/>
              </a:rPr>
              <a:t>Raw Parquet Query Performance</a:t>
            </a:r>
            <a:endParaRPr dirty="0">
              <a:solidFill>
                <a:schemeClr val="dk2"/>
              </a:solidFill>
              <a:latin typeface="Helvetica Neue"/>
              <a:ea typeface="Helvetica Neue"/>
              <a:cs typeface="Helvetica Neue"/>
              <a:sym typeface="Helvetica Neue"/>
            </a:endParaRPr>
          </a:p>
          <a:p>
            <a:pPr marL="457200" lvl="0" indent="-317500" algn="l" rtl="0">
              <a:lnSpc>
                <a:spcPct val="115000"/>
              </a:lnSpc>
              <a:spcBef>
                <a:spcPts val="0"/>
              </a:spcBef>
              <a:spcAft>
                <a:spcPts val="0"/>
              </a:spcAft>
              <a:buSzPts val="1400"/>
              <a:buFont typeface="Helvetica Neue"/>
              <a:buChar char="-"/>
            </a:pPr>
            <a:r>
              <a:rPr lang="en" dirty="0">
                <a:solidFill>
                  <a:schemeClr val="dk2"/>
                </a:solidFill>
                <a:latin typeface="Helvetica Neue"/>
                <a:ea typeface="Helvetica Neue"/>
                <a:cs typeface="Helvetica Neue"/>
                <a:sym typeface="Helvetica Neue"/>
              </a:rPr>
              <a:t>Stale Data</a:t>
            </a:r>
            <a:r>
              <a:rPr lang="en" dirty="0">
                <a:latin typeface="Helvetica Neue"/>
                <a:ea typeface="Helvetica Neue"/>
                <a:cs typeface="Helvetica Neue"/>
                <a:sym typeface="Helvetica Neue"/>
              </a:rPr>
              <a:t> </a:t>
            </a:r>
            <a:endParaRPr dirty="0">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4"/>
                                        </p:tgtEl>
                                        <p:attrNameLst>
                                          <p:attrName>style.visibility</p:attrName>
                                        </p:attrNameLst>
                                      </p:cBhvr>
                                      <p:to>
                                        <p:strVal val="visible"/>
                                      </p:to>
                                    </p:set>
                                    <p:animEffect transition="in" filter="fade">
                                      <p:cBhvr>
                                        <p:cTn id="7" dur="1000"/>
                                        <p:tgtEl>
                                          <p:spTgt spid="884"/>
                                        </p:tgtEl>
                                      </p:cBhvr>
                                    </p:animEffect>
                                  </p:childTnLst>
                                </p:cTn>
                              </p:par>
                              <p:par>
                                <p:cTn id="8" presetID="10" presetClass="entr" presetSubtype="0" fill="hold" nodeType="withEffect">
                                  <p:stCondLst>
                                    <p:cond delay="0"/>
                                  </p:stCondLst>
                                  <p:childTnLst>
                                    <p:set>
                                      <p:cBhvr>
                                        <p:cTn id="9" dur="1" fill="hold">
                                          <p:stCondLst>
                                            <p:cond delay="0"/>
                                          </p:stCondLst>
                                        </p:cTn>
                                        <p:tgtEl>
                                          <p:spTgt spid="885"/>
                                        </p:tgtEl>
                                        <p:attrNameLst>
                                          <p:attrName>style.visibility</p:attrName>
                                        </p:attrNameLst>
                                      </p:cBhvr>
                                      <p:to>
                                        <p:strVal val="visible"/>
                                      </p:to>
                                    </p:set>
                                    <p:animEffect transition="in" filter="fade">
                                      <p:cBhvr>
                                        <p:cTn id="10" dur="1000"/>
                                        <p:tgtEl>
                                          <p:spTgt spid="88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92"/>
                                        </p:tgtEl>
                                        <p:attrNameLst>
                                          <p:attrName>style.visibility</p:attrName>
                                        </p:attrNameLst>
                                      </p:cBhvr>
                                      <p:to>
                                        <p:strVal val="visible"/>
                                      </p:to>
                                    </p:set>
                                    <p:animEffect transition="in" filter="fade">
                                      <p:cBhvr>
                                        <p:cTn id="15" dur="1000"/>
                                        <p:tgtEl>
                                          <p:spTgt spid="89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87"/>
                                        </p:tgtEl>
                                        <p:attrNameLst>
                                          <p:attrName>style.visibility</p:attrName>
                                        </p:attrNameLst>
                                      </p:cBhvr>
                                      <p:to>
                                        <p:strVal val="visible"/>
                                      </p:to>
                                    </p:set>
                                    <p:animEffect transition="in" filter="fade">
                                      <p:cBhvr>
                                        <p:cTn id="20" dur="1000"/>
                                        <p:tgtEl>
                                          <p:spTgt spid="887"/>
                                        </p:tgtEl>
                                      </p:cBhvr>
                                    </p:animEffect>
                                  </p:childTnLst>
                                </p:cTn>
                              </p:par>
                              <p:par>
                                <p:cTn id="21" presetID="10" presetClass="entr" presetSubtype="0" fill="hold" nodeType="withEffect">
                                  <p:stCondLst>
                                    <p:cond delay="0"/>
                                  </p:stCondLst>
                                  <p:childTnLst>
                                    <p:set>
                                      <p:cBhvr>
                                        <p:cTn id="22" dur="1" fill="hold">
                                          <p:stCondLst>
                                            <p:cond delay="0"/>
                                          </p:stCondLst>
                                        </p:cTn>
                                        <p:tgtEl>
                                          <p:spTgt spid="886"/>
                                        </p:tgtEl>
                                        <p:attrNameLst>
                                          <p:attrName>style.visibility</p:attrName>
                                        </p:attrNameLst>
                                      </p:cBhvr>
                                      <p:to>
                                        <p:strVal val="visible"/>
                                      </p:to>
                                    </p:set>
                                    <p:animEffect transition="in" filter="fade">
                                      <p:cBhvr>
                                        <p:cTn id="23" dur="1000"/>
                                        <p:tgtEl>
                                          <p:spTgt spid="88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88"/>
                                        </p:tgtEl>
                                        <p:attrNameLst>
                                          <p:attrName>style.visibility</p:attrName>
                                        </p:attrNameLst>
                                      </p:cBhvr>
                                      <p:to>
                                        <p:strVal val="visible"/>
                                      </p:to>
                                    </p:set>
                                    <p:animEffect transition="in" filter="fade">
                                      <p:cBhvr>
                                        <p:cTn id="28" dur="1000"/>
                                        <p:tgtEl>
                                          <p:spTgt spid="888"/>
                                        </p:tgtEl>
                                      </p:cBhvr>
                                    </p:animEffect>
                                  </p:childTnLst>
                                </p:cTn>
                              </p:par>
                              <p:par>
                                <p:cTn id="29" presetID="10" presetClass="entr" presetSubtype="0" fill="hold" nodeType="withEffect">
                                  <p:stCondLst>
                                    <p:cond delay="0"/>
                                  </p:stCondLst>
                                  <p:childTnLst>
                                    <p:set>
                                      <p:cBhvr>
                                        <p:cTn id="30" dur="1" fill="hold">
                                          <p:stCondLst>
                                            <p:cond delay="0"/>
                                          </p:stCondLst>
                                        </p:cTn>
                                        <p:tgtEl>
                                          <p:spTgt spid="889"/>
                                        </p:tgtEl>
                                        <p:attrNameLst>
                                          <p:attrName>style.visibility</p:attrName>
                                        </p:attrNameLst>
                                      </p:cBhvr>
                                      <p:to>
                                        <p:strVal val="visible"/>
                                      </p:to>
                                    </p:set>
                                    <p:animEffect transition="in" filter="fade">
                                      <p:cBhvr>
                                        <p:cTn id="31" dur="1000"/>
                                        <p:tgtEl>
                                          <p:spTgt spid="8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37"/>
          <p:cNvSpPr txBox="1">
            <a:spLocks noGrp="1"/>
          </p:cNvSpPr>
          <p:nvPr>
            <p:ph type="ctrTitle" idx="4294967295"/>
          </p:nvPr>
        </p:nvSpPr>
        <p:spPr>
          <a:xfrm>
            <a:off x="613875" y="139425"/>
            <a:ext cx="7183200" cy="1263900"/>
          </a:xfrm>
          <a:prstGeom prst="rect">
            <a:avLst/>
          </a:prstGeom>
        </p:spPr>
        <p:txBody>
          <a:bodyPr spcFirstLastPara="1" wrap="square" lIns="91425" tIns="182875" rIns="91425" bIns="91425" anchor="t" anchorCtr="0">
            <a:noAutofit/>
          </a:bodyPr>
          <a:lstStyle/>
          <a:p>
            <a:pPr marL="0" lvl="0" indent="0" algn="l" rtl="0">
              <a:spcBef>
                <a:spcPts val="0"/>
              </a:spcBef>
              <a:spcAft>
                <a:spcPts val="0"/>
              </a:spcAft>
              <a:buNone/>
            </a:pPr>
            <a:r>
              <a:rPr lang="en">
                <a:solidFill>
                  <a:srgbClr val="000000"/>
                </a:solidFill>
                <a:latin typeface="Helvetica Neue"/>
                <a:ea typeface="Helvetica Neue"/>
                <a:cs typeface="Helvetica Neue"/>
                <a:sym typeface="Helvetica Neue"/>
              </a:rPr>
              <a:t>Need for </a:t>
            </a:r>
            <a:r>
              <a:rPr lang="en" sz="2800" baseline="30000">
                <a:solidFill>
                  <a:srgbClr val="000000"/>
                </a:solidFill>
                <a:latin typeface="Helvetica Neue"/>
                <a:ea typeface="Helvetica Neue"/>
                <a:cs typeface="Helvetica Neue"/>
                <a:sym typeface="Helvetica Neue"/>
              </a:rPr>
              <a:t>Async</a:t>
            </a:r>
            <a:r>
              <a:rPr lang="en">
                <a:solidFill>
                  <a:srgbClr val="000000"/>
                </a:solidFill>
                <a:latin typeface="Helvetica Neue"/>
                <a:ea typeface="Helvetica Neue"/>
                <a:cs typeface="Helvetica Neue"/>
                <a:sym typeface="Helvetica Neue"/>
              </a:rPr>
              <a:t> Compaction ?</a:t>
            </a:r>
            <a:endParaRPr>
              <a:solidFill>
                <a:srgbClr val="000000"/>
              </a:solidFill>
              <a:latin typeface="Helvetica Neue"/>
              <a:ea typeface="Helvetica Neue"/>
              <a:cs typeface="Helvetica Neue"/>
              <a:sym typeface="Helvetica Neue"/>
            </a:endParaRPr>
          </a:p>
          <a:p>
            <a:pPr marL="0" lvl="0" indent="0" algn="l" rtl="0">
              <a:spcBef>
                <a:spcPts val="0"/>
              </a:spcBef>
              <a:spcAft>
                <a:spcPts val="0"/>
              </a:spcAft>
              <a:buNone/>
            </a:pPr>
            <a:r>
              <a:rPr lang="en" sz="2000">
                <a:solidFill>
                  <a:srgbClr val="000000"/>
                </a:solidFill>
                <a:latin typeface="Helvetica Neue"/>
                <a:ea typeface="Helvetica Neue"/>
                <a:cs typeface="Helvetica Neue"/>
                <a:sym typeface="Helvetica Neue"/>
              </a:rPr>
              <a:t>                       ^</a:t>
            </a:r>
            <a:endParaRPr sz="2000">
              <a:solidFill>
                <a:srgbClr val="000000"/>
              </a:solidFill>
              <a:latin typeface="Helvetica Neue"/>
              <a:ea typeface="Helvetica Neue"/>
              <a:cs typeface="Helvetica Neue"/>
              <a:sym typeface="Helvetica Neue"/>
            </a:endParaRPr>
          </a:p>
          <a:p>
            <a:pPr marL="0" lvl="0" indent="0" algn="l" rtl="0">
              <a:spcBef>
                <a:spcPts val="0"/>
              </a:spcBef>
              <a:spcAft>
                <a:spcPts val="0"/>
              </a:spcAft>
              <a:buNone/>
            </a:pPr>
            <a:r>
              <a:rPr lang="en" sz="1500">
                <a:solidFill>
                  <a:srgbClr val="12939A"/>
                </a:solidFill>
                <a:latin typeface="Helvetica Neue"/>
                <a:ea typeface="Helvetica Neue"/>
                <a:cs typeface="Helvetica Neue"/>
                <a:sym typeface="Helvetica Neue"/>
              </a:rPr>
              <a:t>Keeping ingestion fast</a:t>
            </a:r>
            <a:endParaRPr sz="1500">
              <a:solidFill>
                <a:srgbClr val="12939A"/>
              </a:solidFill>
              <a:latin typeface="Helvetica Neue"/>
              <a:ea typeface="Helvetica Neue"/>
              <a:cs typeface="Helvetica Neue"/>
              <a:sym typeface="Helvetica Neue"/>
            </a:endParaRPr>
          </a:p>
        </p:txBody>
      </p:sp>
      <p:sp>
        <p:nvSpPr>
          <p:cNvPr id="898" name="Google Shape;898;p37"/>
          <p:cNvSpPr txBox="1">
            <a:spLocks noGrp="1"/>
          </p:cNvSpPr>
          <p:nvPr>
            <p:ph type="subTitle" idx="4294967295"/>
          </p:nvPr>
        </p:nvSpPr>
        <p:spPr>
          <a:xfrm>
            <a:off x="613875" y="1251950"/>
            <a:ext cx="7688700" cy="308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500" dirty="0">
              <a:solidFill>
                <a:srgbClr val="000000"/>
              </a:solidFill>
            </a:endParaRPr>
          </a:p>
          <a:p>
            <a:pPr marL="457200" lvl="0" indent="-323850" algn="l" rtl="0">
              <a:lnSpc>
                <a:spcPct val="200000"/>
              </a:lnSpc>
              <a:spcBef>
                <a:spcPts val="1600"/>
              </a:spcBef>
              <a:spcAft>
                <a:spcPts val="0"/>
              </a:spcAft>
              <a:buSzPts val="1500"/>
              <a:buFont typeface="Helvetica Neue"/>
              <a:buChar char="●"/>
            </a:pPr>
            <a:r>
              <a:rPr lang="en" sz="1500" i="1" dirty="0">
                <a:latin typeface="Helvetica Neue"/>
                <a:ea typeface="Helvetica Neue"/>
                <a:cs typeface="Helvetica Neue"/>
                <a:sym typeface="Helvetica Neue"/>
              </a:rPr>
              <a:t>One of the goals for Merge-On-Read over Copy-On-Write</a:t>
            </a:r>
            <a:r>
              <a:rPr lang="en" sz="1500" dirty="0">
                <a:latin typeface="Helvetica Neue"/>
                <a:ea typeface="Helvetica Neue"/>
                <a:cs typeface="Helvetica Neue"/>
                <a:sym typeface="Helvetica Neue"/>
              </a:rPr>
              <a:t> - </a:t>
            </a:r>
            <a:r>
              <a:rPr lang="en" sz="1500" b="1" dirty="0">
                <a:latin typeface="Helvetica Neue"/>
                <a:ea typeface="Helvetica Neue"/>
                <a:cs typeface="Helvetica Neue"/>
                <a:sym typeface="Helvetica Neue"/>
              </a:rPr>
              <a:t>Speed up data ingestion</a:t>
            </a:r>
            <a:endParaRPr sz="1500" dirty="0">
              <a:latin typeface="Helvetica Neue"/>
              <a:ea typeface="Helvetica Neue"/>
              <a:cs typeface="Helvetica Neue"/>
              <a:sym typeface="Helvetica Neue"/>
            </a:endParaRPr>
          </a:p>
          <a:p>
            <a:pPr marL="457200" lvl="0" indent="-323850" algn="l" rtl="0">
              <a:lnSpc>
                <a:spcPct val="200000"/>
              </a:lnSpc>
              <a:spcBef>
                <a:spcPts val="0"/>
              </a:spcBef>
              <a:spcAft>
                <a:spcPts val="0"/>
              </a:spcAft>
              <a:buSzPts val="1500"/>
              <a:buFont typeface="Helvetica Neue"/>
              <a:buChar char="●"/>
            </a:pPr>
            <a:r>
              <a:rPr lang="en" sz="1500" dirty="0">
                <a:latin typeface="Helvetica Neue"/>
                <a:ea typeface="Helvetica Neue"/>
                <a:cs typeface="Helvetica Neue"/>
                <a:sym typeface="Helvetica Neue"/>
              </a:rPr>
              <a:t>Inline compaction SLOWS DOWN ingestion</a:t>
            </a:r>
            <a:endParaRPr sz="1500" dirty="0">
              <a:latin typeface="Helvetica Neue"/>
              <a:ea typeface="Helvetica Neue"/>
              <a:cs typeface="Helvetica Neue"/>
              <a:sym typeface="Helvetica Neue"/>
            </a:endParaRPr>
          </a:p>
          <a:p>
            <a:pPr marL="0" lvl="0" indent="0" algn="l" rtl="0">
              <a:spcBef>
                <a:spcPts val="1600"/>
              </a:spcBef>
              <a:spcAft>
                <a:spcPts val="1600"/>
              </a:spcAft>
              <a:buNone/>
            </a:pPr>
            <a:r>
              <a:rPr lang="en" i="1" dirty="0">
                <a:latin typeface="Helvetica Neue"/>
                <a:ea typeface="Helvetica Neue"/>
                <a:cs typeface="Helvetica Neue"/>
                <a:sym typeface="Helvetica Neue"/>
              </a:rPr>
              <a:t>Hudi supports </a:t>
            </a:r>
            <a:r>
              <a:rPr lang="en" dirty="0">
                <a:latin typeface="Helvetica Neue"/>
                <a:ea typeface="Helvetica Neue"/>
                <a:cs typeface="Helvetica Neue"/>
                <a:sym typeface="Helvetica Neue"/>
              </a:rPr>
              <a:t>lock-free MVCC based </a:t>
            </a:r>
            <a:r>
              <a:rPr lang="en" i="1" dirty="0">
                <a:latin typeface="Helvetica Neue"/>
                <a:ea typeface="Helvetica Neue"/>
                <a:cs typeface="Helvetica Neue"/>
                <a:sym typeface="Helvetica Neue"/>
              </a:rPr>
              <a:t>asynchronous compaction to de-couple ingestion from compaction keeping ingestion latency unaffected</a:t>
            </a:r>
            <a:endParaRPr i="1" dirty="0">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98">
                                            <p:txEl>
                                              <p:pRg st="0" end="0"/>
                                            </p:txEl>
                                          </p:spTgt>
                                        </p:tgtEl>
                                        <p:attrNameLst>
                                          <p:attrName>style.visibility</p:attrName>
                                        </p:attrNameLst>
                                      </p:cBhvr>
                                      <p:to>
                                        <p:strVal val="visible"/>
                                      </p:to>
                                    </p:set>
                                    <p:animEffect transition="in" filter="fade">
                                      <p:cBhvr>
                                        <p:cTn id="7" dur="1000"/>
                                        <p:tgtEl>
                                          <p:spTgt spid="8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98">
                                            <p:txEl>
                                              <p:pRg st="1" end="1"/>
                                            </p:txEl>
                                          </p:spTgt>
                                        </p:tgtEl>
                                        <p:attrNameLst>
                                          <p:attrName>style.visibility</p:attrName>
                                        </p:attrNameLst>
                                      </p:cBhvr>
                                      <p:to>
                                        <p:strVal val="visible"/>
                                      </p:to>
                                    </p:set>
                                    <p:animEffect transition="in" filter="fade">
                                      <p:cBhvr>
                                        <p:cTn id="12" dur="1000"/>
                                        <p:tgtEl>
                                          <p:spTgt spid="89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98">
                                            <p:txEl>
                                              <p:pRg st="2" end="2"/>
                                            </p:txEl>
                                          </p:spTgt>
                                        </p:tgtEl>
                                        <p:attrNameLst>
                                          <p:attrName>style.visibility</p:attrName>
                                        </p:attrNameLst>
                                      </p:cBhvr>
                                      <p:to>
                                        <p:strVal val="visible"/>
                                      </p:to>
                                    </p:set>
                                    <p:animEffect transition="in" filter="fade">
                                      <p:cBhvr>
                                        <p:cTn id="17" dur="1000"/>
                                        <p:tgtEl>
                                          <p:spTgt spid="89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98">
                                            <p:txEl>
                                              <p:pRg st="3" end="3"/>
                                            </p:txEl>
                                          </p:spTgt>
                                        </p:tgtEl>
                                        <p:attrNameLst>
                                          <p:attrName>style.visibility</p:attrName>
                                        </p:attrNameLst>
                                      </p:cBhvr>
                                      <p:to>
                                        <p:strVal val="visible"/>
                                      </p:to>
                                    </p:set>
                                    <p:animEffect transition="in" filter="fade">
                                      <p:cBhvr>
                                        <p:cTn id="22" dur="1000"/>
                                        <p:tgtEl>
                                          <p:spTgt spid="89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subTitle" idx="1"/>
          </p:nvPr>
        </p:nvSpPr>
        <p:spPr>
          <a:xfrm>
            <a:off x="721950" y="1955851"/>
            <a:ext cx="3918900" cy="1866000"/>
          </a:xfrm>
          <a:prstGeom prst="rect">
            <a:avLst/>
          </a:prstGeom>
        </p:spPr>
        <p:txBody>
          <a:bodyPr spcFirstLastPara="1" wrap="square" lIns="34275" tIns="34275" rIns="34275" bIns="34275" anchor="t" anchorCtr="0">
            <a:noAutofit/>
          </a:bodyPr>
          <a:lstStyle/>
          <a:p>
            <a:pPr marL="457200" lvl="0" indent="-342900" algn="l" rtl="0">
              <a:spcBef>
                <a:spcPts val="0"/>
              </a:spcBef>
              <a:spcAft>
                <a:spcPts val="0"/>
              </a:spcAft>
              <a:buSzPts val="1800"/>
              <a:buChar char="●"/>
            </a:pPr>
            <a:r>
              <a:rPr lang="en" dirty="0"/>
              <a:t>Background</a:t>
            </a:r>
            <a:endParaRPr dirty="0"/>
          </a:p>
          <a:p>
            <a:pPr marL="457200" lvl="0" indent="-342900" algn="l" rtl="0">
              <a:spcBef>
                <a:spcPts val="0"/>
              </a:spcBef>
              <a:spcAft>
                <a:spcPts val="0"/>
              </a:spcAft>
              <a:buSzPts val="1800"/>
              <a:buChar char="●"/>
            </a:pPr>
            <a:r>
              <a:rPr lang="en" dirty="0"/>
              <a:t>Motivation</a:t>
            </a:r>
            <a:endParaRPr dirty="0"/>
          </a:p>
          <a:p>
            <a:pPr marL="457200" lvl="0" indent="-342900" algn="l" rtl="0">
              <a:spcBef>
                <a:spcPts val="0"/>
              </a:spcBef>
              <a:spcAft>
                <a:spcPts val="0"/>
              </a:spcAft>
              <a:buSzPts val="1800"/>
              <a:buChar char="●"/>
            </a:pPr>
            <a:r>
              <a:rPr lang="en" dirty="0"/>
              <a:t>Hudi Design </a:t>
            </a:r>
            <a:endParaRPr dirty="0"/>
          </a:p>
          <a:p>
            <a:pPr marL="457200" lvl="0" indent="-342900" algn="l" rtl="0">
              <a:spcBef>
                <a:spcPts val="0"/>
              </a:spcBef>
              <a:spcAft>
                <a:spcPts val="0"/>
              </a:spcAft>
              <a:buSzPts val="1800"/>
              <a:buChar char="●"/>
            </a:pPr>
            <a:r>
              <a:rPr lang="en" dirty="0"/>
              <a:t>Use-cases @ Uber</a:t>
            </a:r>
            <a:endParaRPr dirty="0"/>
          </a:p>
          <a:p>
            <a:pPr marL="457200" lvl="0" indent="-342900">
              <a:buChar char="●"/>
            </a:pPr>
            <a:r>
              <a:rPr lang="en-US" dirty="0"/>
              <a:t>Comparison</a:t>
            </a:r>
            <a:endParaRPr dirty="0"/>
          </a:p>
        </p:txBody>
      </p:sp>
      <p:sp>
        <p:nvSpPr>
          <p:cNvPr id="88" name="Google Shape;88;p18"/>
          <p:cNvSpPr txBox="1">
            <a:spLocks noGrp="1"/>
          </p:cNvSpPr>
          <p:nvPr>
            <p:ph type="title"/>
          </p:nvPr>
        </p:nvSpPr>
        <p:spPr>
          <a:xfrm>
            <a:off x="700556" y="971503"/>
            <a:ext cx="3729000" cy="9843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Agenda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grpSp>
        <p:nvGrpSpPr>
          <p:cNvPr id="903" name="Google Shape;903;p38"/>
          <p:cNvGrpSpPr/>
          <p:nvPr/>
        </p:nvGrpSpPr>
        <p:grpSpPr>
          <a:xfrm>
            <a:off x="6607200" y="1544125"/>
            <a:ext cx="1223401" cy="1341375"/>
            <a:chOff x="6509550" y="1043575"/>
            <a:chExt cx="1223401" cy="1341375"/>
          </a:xfrm>
        </p:grpSpPr>
        <p:grpSp>
          <p:nvGrpSpPr>
            <p:cNvPr id="904" name="Google Shape;904;p38"/>
            <p:cNvGrpSpPr/>
            <p:nvPr/>
          </p:nvGrpSpPr>
          <p:grpSpPr>
            <a:xfrm>
              <a:off x="6840550" y="1043575"/>
              <a:ext cx="892401" cy="961800"/>
              <a:chOff x="5312225" y="1762650"/>
              <a:chExt cx="892401" cy="961800"/>
            </a:xfrm>
          </p:grpSpPr>
          <p:sp>
            <p:nvSpPr>
              <p:cNvPr id="905" name="Google Shape;905;p38"/>
              <p:cNvSpPr/>
              <p:nvPr/>
            </p:nvSpPr>
            <p:spPr>
              <a:xfrm>
                <a:off x="5312225" y="1762650"/>
                <a:ext cx="8922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38"/>
              <p:cNvGrpSpPr/>
              <p:nvPr/>
            </p:nvGrpSpPr>
            <p:grpSpPr>
              <a:xfrm>
                <a:off x="5312380" y="1790797"/>
                <a:ext cx="892246" cy="667328"/>
                <a:chOff x="4321625" y="1104997"/>
                <a:chExt cx="1291800" cy="667328"/>
              </a:xfrm>
            </p:grpSpPr>
            <p:grpSp>
              <p:nvGrpSpPr>
                <p:cNvPr id="907" name="Google Shape;907;p38"/>
                <p:cNvGrpSpPr/>
                <p:nvPr/>
              </p:nvGrpSpPr>
              <p:grpSpPr>
                <a:xfrm>
                  <a:off x="4321625" y="1104997"/>
                  <a:ext cx="1291800" cy="203057"/>
                  <a:chOff x="2801950" y="854125"/>
                  <a:chExt cx="1291800" cy="255000"/>
                </a:xfrm>
              </p:grpSpPr>
              <p:grpSp>
                <p:nvGrpSpPr>
                  <p:cNvPr id="908" name="Google Shape;908;p38"/>
                  <p:cNvGrpSpPr/>
                  <p:nvPr/>
                </p:nvGrpSpPr>
                <p:grpSpPr>
                  <a:xfrm>
                    <a:off x="2801950" y="854125"/>
                    <a:ext cx="904200" cy="255000"/>
                    <a:chOff x="579450" y="1158925"/>
                    <a:chExt cx="904200" cy="255000"/>
                  </a:xfrm>
                </p:grpSpPr>
                <p:sp>
                  <p:nvSpPr>
                    <p:cNvPr id="909" name="Google Shape;909;p38"/>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K1</a:t>
                      </a:r>
                      <a:endParaRPr sz="600"/>
                    </a:p>
                  </p:txBody>
                </p:sp>
                <p:sp>
                  <p:nvSpPr>
                    <p:cNvPr id="910" name="Google Shape;910;p38"/>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C3</a:t>
                      </a:r>
                      <a:endParaRPr sz="600"/>
                    </a:p>
                  </p:txBody>
                </p:sp>
              </p:grpSp>
              <p:sp>
                <p:nvSpPr>
                  <p:cNvPr id="911" name="Google Shape;911;p38"/>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 ..</a:t>
                    </a:r>
                    <a:endParaRPr sz="600"/>
                  </a:p>
                </p:txBody>
              </p:sp>
            </p:grpSp>
            <p:grpSp>
              <p:nvGrpSpPr>
                <p:cNvPr id="912" name="Google Shape;912;p38"/>
                <p:cNvGrpSpPr/>
                <p:nvPr/>
              </p:nvGrpSpPr>
              <p:grpSpPr>
                <a:xfrm>
                  <a:off x="4321625" y="1517325"/>
                  <a:ext cx="1291800" cy="255000"/>
                  <a:chOff x="2801950" y="854125"/>
                  <a:chExt cx="1291800" cy="255000"/>
                </a:xfrm>
              </p:grpSpPr>
              <p:grpSp>
                <p:nvGrpSpPr>
                  <p:cNvPr id="913" name="Google Shape;913;p38"/>
                  <p:cNvGrpSpPr/>
                  <p:nvPr/>
                </p:nvGrpSpPr>
                <p:grpSpPr>
                  <a:xfrm>
                    <a:off x="2801950" y="854125"/>
                    <a:ext cx="904200" cy="255000"/>
                    <a:chOff x="579450" y="1158925"/>
                    <a:chExt cx="904200" cy="255000"/>
                  </a:xfrm>
                </p:grpSpPr>
                <p:sp>
                  <p:nvSpPr>
                    <p:cNvPr id="914" name="Google Shape;914;p38"/>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K3</a:t>
                      </a:r>
                      <a:endParaRPr sz="600"/>
                    </a:p>
                  </p:txBody>
                </p:sp>
                <p:sp>
                  <p:nvSpPr>
                    <p:cNvPr id="915" name="Google Shape;915;p38"/>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C3</a:t>
                      </a:r>
                      <a:endParaRPr sz="600"/>
                    </a:p>
                  </p:txBody>
                </p:sp>
              </p:grpSp>
              <p:sp>
                <p:nvSpPr>
                  <p:cNvPr id="916" name="Google Shape;916;p38"/>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 ..</a:t>
                    </a:r>
                    <a:endParaRPr sz="600"/>
                  </a:p>
                </p:txBody>
              </p:sp>
            </p:grpSp>
          </p:grpSp>
        </p:grpSp>
        <p:sp>
          <p:nvSpPr>
            <p:cNvPr id="917" name="Google Shape;917;p38"/>
            <p:cNvSpPr/>
            <p:nvPr/>
          </p:nvSpPr>
          <p:spPr>
            <a:xfrm>
              <a:off x="6509550" y="206725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l" rtl="0">
                <a:spcBef>
                  <a:spcPts val="0"/>
                </a:spcBef>
                <a:spcAft>
                  <a:spcPts val="0"/>
                </a:spcAft>
                <a:buNone/>
              </a:pPr>
              <a:r>
                <a:rPr lang="en" sz="800">
                  <a:highlight>
                    <a:schemeClr val="accent1"/>
                  </a:highlight>
                </a:rPr>
                <a:t>Version at C3</a:t>
              </a:r>
              <a:endParaRPr sz="800">
                <a:highlight>
                  <a:schemeClr val="accent1"/>
                </a:highlight>
              </a:endParaRPr>
            </a:p>
          </p:txBody>
        </p:sp>
      </p:grpSp>
      <p:grpSp>
        <p:nvGrpSpPr>
          <p:cNvPr id="918" name="Google Shape;918;p38"/>
          <p:cNvGrpSpPr/>
          <p:nvPr/>
        </p:nvGrpSpPr>
        <p:grpSpPr>
          <a:xfrm>
            <a:off x="7622338" y="1259700"/>
            <a:ext cx="1223400" cy="795038"/>
            <a:chOff x="7143688" y="759150"/>
            <a:chExt cx="1223400" cy="795038"/>
          </a:xfrm>
        </p:grpSpPr>
        <p:grpSp>
          <p:nvGrpSpPr>
            <p:cNvPr id="919" name="Google Shape;919;p38"/>
            <p:cNvGrpSpPr/>
            <p:nvPr/>
          </p:nvGrpSpPr>
          <p:grpSpPr>
            <a:xfrm>
              <a:off x="7454538" y="1075688"/>
              <a:ext cx="892212" cy="478500"/>
              <a:chOff x="5778138" y="1075688"/>
              <a:chExt cx="892212" cy="478500"/>
            </a:xfrm>
          </p:grpSpPr>
          <p:sp>
            <p:nvSpPr>
              <p:cNvPr id="920" name="Google Shape;920;p38"/>
              <p:cNvSpPr/>
              <p:nvPr/>
            </p:nvSpPr>
            <p:spPr>
              <a:xfrm>
                <a:off x="5778150" y="1075688"/>
                <a:ext cx="892200" cy="478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38"/>
              <p:cNvGrpSpPr/>
              <p:nvPr/>
            </p:nvGrpSpPr>
            <p:grpSpPr>
              <a:xfrm>
                <a:off x="5778138" y="1082150"/>
                <a:ext cx="885848" cy="160800"/>
                <a:chOff x="6023588" y="3905925"/>
                <a:chExt cx="885848" cy="160800"/>
              </a:xfrm>
            </p:grpSpPr>
            <p:grpSp>
              <p:nvGrpSpPr>
                <p:cNvPr id="922" name="Google Shape;922;p38"/>
                <p:cNvGrpSpPr/>
                <p:nvPr/>
              </p:nvGrpSpPr>
              <p:grpSpPr>
                <a:xfrm>
                  <a:off x="6023588" y="3905925"/>
                  <a:ext cx="601738" cy="160800"/>
                  <a:chOff x="579450" y="1158925"/>
                  <a:chExt cx="566075" cy="160800"/>
                </a:xfrm>
              </p:grpSpPr>
              <p:sp>
                <p:nvSpPr>
                  <p:cNvPr id="923" name="Google Shape;923;p38"/>
                  <p:cNvSpPr/>
                  <p:nvPr/>
                </p:nvSpPr>
                <p:spPr>
                  <a:xfrm>
                    <a:off x="579450" y="1158925"/>
                    <a:ext cx="452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K1</a:t>
                    </a:r>
                    <a:endParaRPr sz="600"/>
                  </a:p>
                </p:txBody>
              </p:sp>
              <p:sp>
                <p:nvSpPr>
                  <p:cNvPr id="924" name="Google Shape;924;p38"/>
                  <p:cNvSpPr/>
                  <p:nvPr/>
                </p:nvSpPr>
                <p:spPr>
                  <a:xfrm>
                    <a:off x="878225" y="1158925"/>
                    <a:ext cx="2673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C4</a:t>
                    </a:r>
                    <a:endParaRPr sz="600"/>
                  </a:p>
                </p:txBody>
              </p:sp>
            </p:grpSp>
            <p:sp>
              <p:nvSpPr>
                <p:cNvPr id="925" name="Google Shape;925;p38"/>
                <p:cNvSpPr/>
                <p:nvPr/>
              </p:nvSpPr>
              <p:spPr>
                <a:xfrm>
                  <a:off x="6625336" y="3905925"/>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grpSp>
        </p:grpSp>
        <p:sp>
          <p:nvSpPr>
            <p:cNvPr id="926" name="Google Shape;926;p38"/>
            <p:cNvSpPr/>
            <p:nvPr/>
          </p:nvSpPr>
          <p:spPr>
            <a:xfrm>
              <a:off x="7143688" y="75915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l" rtl="0">
                <a:spcBef>
                  <a:spcPts val="0"/>
                </a:spcBef>
                <a:spcAft>
                  <a:spcPts val="0"/>
                </a:spcAft>
                <a:buNone/>
              </a:pPr>
              <a:r>
                <a:rPr lang="en" sz="800">
                  <a:highlight>
                    <a:schemeClr val="accent1"/>
                  </a:highlight>
                </a:rPr>
                <a:t>Version of Log at C4</a:t>
              </a:r>
              <a:endParaRPr sz="800">
                <a:highlight>
                  <a:schemeClr val="accent1"/>
                </a:highlight>
              </a:endParaRPr>
            </a:p>
          </p:txBody>
        </p:sp>
      </p:grpSp>
      <p:grpSp>
        <p:nvGrpSpPr>
          <p:cNvPr id="927" name="Google Shape;927;p38"/>
          <p:cNvGrpSpPr/>
          <p:nvPr/>
        </p:nvGrpSpPr>
        <p:grpSpPr>
          <a:xfrm>
            <a:off x="4609325" y="818295"/>
            <a:ext cx="1652100" cy="782455"/>
            <a:chOff x="4511675" y="317745"/>
            <a:chExt cx="1652100" cy="782455"/>
          </a:xfrm>
        </p:grpSpPr>
        <p:sp>
          <p:nvSpPr>
            <p:cNvPr id="928" name="Google Shape;928;p38"/>
            <p:cNvSpPr/>
            <p:nvPr/>
          </p:nvSpPr>
          <p:spPr>
            <a:xfrm flipH="1">
              <a:off x="4655675" y="602200"/>
              <a:ext cx="1352100" cy="156600"/>
            </a:xfrm>
            <a:prstGeom prst="leftRightUpArrow">
              <a:avLst>
                <a:gd name="adj1" fmla="val 25000"/>
                <a:gd name="adj2" fmla="val 0"/>
                <a:gd name="adj3" fmla="val 25000"/>
              </a:avLst>
            </a:prstGeom>
            <a:solidFill>
              <a:srgbClr val="EEEEEE"/>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 name="Google Shape;929;p38"/>
            <p:cNvCxnSpPr>
              <a:stCxn id="928" idx="3"/>
            </p:cNvCxnSpPr>
            <p:nvPr/>
          </p:nvCxnSpPr>
          <p:spPr>
            <a:xfrm flipH="1">
              <a:off x="4511675" y="758800"/>
              <a:ext cx="144000" cy="318000"/>
            </a:xfrm>
            <a:prstGeom prst="straightConnector1">
              <a:avLst/>
            </a:prstGeom>
            <a:noFill/>
            <a:ln w="9525" cap="flat" cmpd="sng">
              <a:solidFill>
                <a:schemeClr val="accent5"/>
              </a:solidFill>
              <a:prstDash val="solid"/>
              <a:round/>
              <a:headEnd type="none" w="med" len="med"/>
              <a:tailEnd type="triangle" w="med" len="med"/>
            </a:ln>
          </p:spPr>
        </p:cxnSp>
        <p:cxnSp>
          <p:nvCxnSpPr>
            <p:cNvPr id="930" name="Google Shape;930;p38"/>
            <p:cNvCxnSpPr>
              <a:stCxn id="928" idx="1"/>
            </p:cNvCxnSpPr>
            <p:nvPr/>
          </p:nvCxnSpPr>
          <p:spPr>
            <a:xfrm>
              <a:off x="6007775" y="758800"/>
              <a:ext cx="156000" cy="341400"/>
            </a:xfrm>
            <a:prstGeom prst="straightConnector1">
              <a:avLst/>
            </a:prstGeom>
            <a:noFill/>
            <a:ln w="9525" cap="flat" cmpd="sng">
              <a:solidFill>
                <a:schemeClr val="accent5"/>
              </a:solidFill>
              <a:prstDash val="solid"/>
              <a:round/>
              <a:headEnd type="none" w="med" len="med"/>
              <a:tailEnd type="triangle" w="med" len="med"/>
            </a:ln>
          </p:spPr>
        </p:cxnSp>
        <p:sp>
          <p:nvSpPr>
            <p:cNvPr id="931" name="Google Shape;931;p38"/>
            <p:cNvSpPr/>
            <p:nvPr/>
          </p:nvSpPr>
          <p:spPr>
            <a:xfrm>
              <a:off x="4829166" y="317745"/>
              <a:ext cx="1156200" cy="329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Real-time View</a:t>
              </a:r>
              <a:endParaRPr sz="1000">
                <a:highlight>
                  <a:schemeClr val="accent1"/>
                </a:highlight>
              </a:endParaRPr>
            </a:p>
          </p:txBody>
        </p:sp>
      </p:grpSp>
      <p:grpSp>
        <p:nvGrpSpPr>
          <p:cNvPr id="932" name="Google Shape;932;p38"/>
          <p:cNvGrpSpPr/>
          <p:nvPr/>
        </p:nvGrpSpPr>
        <p:grpSpPr>
          <a:xfrm>
            <a:off x="4791040" y="859059"/>
            <a:ext cx="3541111" cy="718294"/>
            <a:chOff x="4693374" y="358519"/>
            <a:chExt cx="3541111" cy="782455"/>
          </a:xfrm>
        </p:grpSpPr>
        <p:grpSp>
          <p:nvGrpSpPr>
            <p:cNvPr id="933" name="Google Shape;933;p38"/>
            <p:cNvGrpSpPr/>
            <p:nvPr/>
          </p:nvGrpSpPr>
          <p:grpSpPr>
            <a:xfrm>
              <a:off x="4693374" y="358519"/>
              <a:ext cx="3541111" cy="782455"/>
              <a:chOff x="4511675" y="317745"/>
              <a:chExt cx="1652100" cy="782455"/>
            </a:xfrm>
          </p:grpSpPr>
          <p:sp>
            <p:nvSpPr>
              <p:cNvPr id="934" name="Google Shape;934;p38"/>
              <p:cNvSpPr/>
              <p:nvPr/>
            </p:nvSpPr>
            <p:spPr>
              <a:xfrm flipH="1">
                <a:off x="4655675" y="602200"/>
                <a:ext cx="1352100" cy="156600"/>
              </a:xfrm>
              <a:prstGeom prst="leftRightUpArrow">
                <a:avLst>
                  <a:gd name="adj1" fmla="val 25000"/>
                  <a:gd name="adj2" fmla="val 0"/>
                  <a:gd name="adj3" fmla="val 25000"/>
                </a:avLst>
              </a:prstGeom>
              <a:solidFill>
                <a:srgbClr val="EEEEEE"/>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 name="Google Shape;935;p38"/>
              <p:cNvCxnSpPr>
                <a:stCxn id="934" idx="3"/>
              </p:cNvCxnSpPr>
              <p:nvPr/>
            </p:nvCxnSpPr>
            <p:spPr>
              <a:xfrm flipH="1">
                <a:off x="4511675" y="758800"/>
                <a:ext cx="144000" cy="318000"/>
              </a:xfrm>
              <a:prstGeom prst="straightConnector1">
                <a:avLst/>
              </a:prstGeom>
              <a:noFill/>
              <a:ln w="9525" cap="flat" cmpd="sng">
                <a:solidFill>
                  <a:schemeClr val="accent5"/>
                </a:solidFill>
                <a:prstDash val="solid"/>
                <a:round/>
                <a:headEnd type="none" w="med" len="med"/>
                <a:tailEnd type="triangle" w="med" len="med"/>
              </a:ln>
            </p:spPr>
          </p:cxnSp>
          <p:cxnSp>
            <p:nvCxnSpPr>
              <p:cNvPr id="936" name="Google Shape;936;p38"/>
              <p:cNvCxnSpPr>
                <a:stCxn id="934" idx="1"/>
              </p:cNvCxnSpPr>
              <p:nvPr/>
            </p:nvCxnSpPr>
            <p:spPr>
              <a:xfrm>
                <a:off x="6007775" y="758800"/>
                <a:ext cx="156000" cy="341400"/>
              </a:xfrm>
              <a:prstGeom prst="straightConnector1">
                <a:avLst/>
              </a:prstGeom>
              <a:noFill/>
              <a:ln w="9525" cap="flat" cmpd="sng">
                <a:solidFill>
                  <a:schemeClr val="accent5"/>
                </a:solidFill>
                <a:prstDash val="solid"/>
                <a:round/>
                <a:headEnd type="none" w="med" len="med"/>
                <a:tailEnd type="triangle" w="med" len="med"/>
              </a:ln>
            </p:spPr>
          </p:cxnSp>
          <p:sp>
            <p:nvSpPr>
              <p:cNvPr id="937" name="Google Shape;937;p38"/>
              <p:cNvSpPr/>
              <p:nvPr/>
            </p:nvSpPr>
            <p:spPr>
              <a:xfrm>
                <a:off x="4752966" y="317745"/>
                <a:ext cx="1156200" cy="329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Real-time View</a:t>
                </a:r>
                <a:endParaRPr sz="1000">
                  <a:highlight>
                    <a:schemeClr val="accent1"/>
                  </a:highlight>
                </a:endParaRPr>
              </a:p>
            </p:txBody>
          </p:sp>
        </p:grpSp>
        <p:cxnSp>
          <p:nvCxnSpPr>
            <p:cNvPr id="938" name="Google Shape;938;p38"/>
            <p:cNvCxnSpPr>
              <a:stCxn id="934" idx="2"/>
            </p:cNvCxnSpPr>
            <p:nvPr/>
          </p:nvCxnSpPr>
          <p:spPr>
            <a:xfrm flipH="1">
              <a:off x="6288169" y="799574"/>
              <a:ext cx="162900" cy="329700"/>
            </a:xfrm>
            <a:prstGeom prst="straightConnector1">
              <a:avLst/>
            </a:prstGeom>
            <a:noFill/>
            <a:ln w="9525" cap="flat" cmpd="sng">
              <a:solidFill>
                <a:schemeClr val="accent5"/>
              </a:solidFill>
              <a:prstDash val="solid"/>
              <a:round/>
              <a:headEnd type="none" w="med" len="med"/>
              <a:tailEnd type="triangle" w="med" len="med"/>
            </a:ln>
          </p:spPr>
        </p:cxnSp>
      </p:grpSp>
      <p:grpSp>
        <p:nvGrpSpPr>
          <p:cNvPr id="939" name="Google Shape;939;p38"/>
          <p:cNvGrpSpPr/>
          <p:nvPr/>
        </p:nvGrpSpPr>
        <p:grpSpPr>
          <a:xfrm>
            <a:off x="7047725" y="818295"/>
            <a:ext cx="1652100" cy="782455"/>
            <a:chOff x="4511675" y="317745"/>
            <a:chExt cx="1652100" cy="782455"/>
          </a:xfrm>
        </p:grpSpPr>
        <p:sp>
          <p:nvSpPr>
            <p:cNvPr id="940" name="Google Shape;940;p38"/>
            <p:cNvSpPr/>
            <p:nvPr/>
          </p:nvSpPr>
          <p:spPr>
            <a:xfrm flipH="1">
              <a:off x="4655675" y="602200"/>
              <a:ext cx="1352100" cy="156600"/>
            </a:xfrm>
            <a:prstGeom prst="leftRightUpArrow">
              <a:avLst>
                <a:gd name="adj1" fmla="val 25000"/>
                <a:gd name="adj2" fmla="val 0"/>
                <a:gd name="adj3" fmla="val 25000"/>
              </a:avLst>
            </a:prstGeom>
            <a:solidFill>
              <a:srgbClr val="EEEEEE"/>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 name="Google Shape;941;p38"/>
            <p:cNvCxnSpPr>
              <a:stCxn id="940" idx="3"/>
            </p:cNvCxnSpPr>
            <p:nvPr/>
          </p:nvCxnSpPr>
          <p:spPr>
            <a:xfrm flipH="1">
              <a:off x="4511675" y="758800"/>
              <a:ext cx="144000" cy="318000"/>
            </a:xfrm>
            <a:prstGeom prst="straightConnector1">
              <a:avLst/>
            </a:prstGeom>
            <a:noFill/>
            <a:ln w="9525" cap="flat" cmpd="sng">
              <a:solidFill>
                <a:schemeClr val="accent5"/>
              </a:solidFill>
              <a:prstDash val="solid"/>
              <a:round/>
              <a:headEnd type="none" w="med" len="med"/>
              <a:tailEnd type="triangle" w="med" len="med"/>
            </a:ln>
          </p:spPr>
        </p:cxnSp>
        <p:cxnSp>
          <p:nvCxnSpPr>
            <p:cNvPr id="942" name="Google Shape;942;p38"/>
            <p:cNvCxnSpPr>
              <a:stCxn id="940" idx="1"/>
            </p:cNvCxnSpPr>
            <p:nvPr/>
          </p:nvCxnSpPr>
          <p:spPr>
            <a:xfrm>
              <a:off x="6007775" y="758800"/>
              <a:ext cx="156000" cy="341400"/>
            </a:xfrm>
            <a:prstGeom prst="straightConnector1">
              <a:avLst/>
            </a:prstGeom>
            <a:noFill/>
            <a:ln w="9525" cap="flat" cmpd="sng">
              <a:solidFill>
                <a:schemeClr val="accent5"/>
              </a:solidFill>
              <a:prstDash val="solid"/>
              <a:round/>
              <a:headEnd type="none" w="med" len="med"/>
              <a:tailEnd type="triangle" w="med" len="med"/>
            </a:ln>
          </p:spPr>
        </p:cxnSp>
        <p:sp>
          <p:nvSpPr>
            <p:cNvPr id="943" name="Google Shape;943;p38"/>
            <p:cNvSpPr/>
            <p:nvPr/>
          </p:nvSpPr>
          <p:spPr>
            <a:xfrm>
              <a:off x="4752966" y="317745"/>
              <a:ext cx="1156200" cy="329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Real-time View</a:t>
              </a:r>
              <a:endParaRPr sz="1000">
                <a:highlight>
                  <a:schemeClr val="accent1"/>
                </a:highlight>
              </a:endParaRPr>
            </a:p>
          </p:txBody>
        </p:sp>
      </p:grpSp>
      <p:sp>
        <p:nvSpPr>
          <p:cNvPr id="944" name="Google Shape;944;p38"/>
          <p:cNvSpPr txBox="1">
            <a:spLocks noGrp="1"/>
          </p:cNvSpPr>
          <p:nvPr>
            <p:ph type="title"/>
          </p:nvPr>
        </p:nvSpPr>
        <p:spPr>
          <a:xfrm>
            <a:off x="316875" y="75125"/>
            <a:ext cx="8122800" cy="3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elvetica Neue"/>
                <a:ea typeface="Helvetica Neue"/>
                <a:cs typeface="Helvetica Neue"/>
                <a:sym typeface="Helvetica Neue"/>
              </a:rPr>
              <a:t>Async Compaction</a:t>
            </a:r>
            <a:endParaRPr>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Internals</a:t>
            </a:r>
            <a:endParaRPr sz="1800">
              <a:solidFill>
                <a:srgbClr val="12939A"/>
              </a:solidFill>
              <a:latin typeface="Helvetica Neue"/>
              <a:ea typeface="Helvetica Neue"/>
              <a:cs typeface="Helvetica Neue"/>
              <a:sym typeface="Helvetica Neue"/>
            </a:endParaRPr>
          </a:p>
        </p:txBody>
      </p:sp>
      <p:sp>
        <p:nvSpPr>
          <p:cNvPr id="945" name="Google Shape;945;p38"/>
          <p:cNvSpPr/>
          <p:nvPr/>
        </p:nvSpPr>
        <p:spPr>
          <a:xfrm>
            <a:off x="2686075" y="563688"/>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highlight>
                  <a:srgbClr val="6D9EEB"/>
                </a:highlight>
              </a:rPr>
              <a:t>Hudi Managed Dataset</a:t>
            </a:r>
            <a:endParaRPr sz="1000">
              <a:solidFill>
                <a:srgbClr val="FFFFFF"/>
              </a:solidFill>
              <a:highlight>
                <a:srgbClr val="6D9EEB"/>
              </a:highlight>
            </a:endParaRPr>
          </a:p>
        </p:txBody>
      </p:sp>
      <p:sp>
        <p:nvSpPr>
          <p:cNvPr id="946" name="Google Shape;946;p38"/>
          <p:cNvSpPr/>
          <p:nvPr/>
        </p:nvSpPr>
        <p:spPr>
          <a:xfrm>
            <a:off x="4190675" y="2577325"/>
            <a:ext cx="12627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800">
                <a:highlight>
                  <a:schemeClr val="accent1"/>
                </a:highlight>
              </a:rPr>
              <a:t>Version at C1</a:t>
            </a:r>
            <a:endParaRPr sz="800">
              <a:highlight>
                <a:schemeClr val="accent1"/>
              </a:highlight>
            </a:endParaRPr>
          </a:p>
        </p:txBody>
      </p:sp>
      <p:sp>
        <p:nvSpPr>
          <p:cNvPr id="947" name="Google Shape;947;p38"/>
          <p:cNvSpPr/>
          <p:nvPr/>
        </p:nvSpPr>
        <p:spPr>
          <a:xfrm>
            <a:off x="4419275" y="1577400"/>
            <a:ext cx="1291800" cy="961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 name="Google Shape;948;p38"/>
          <p:cNvCxnSpPr>
            <a:stCxn id="949" idx="6"/>
          </p:cNvCxnSpPr>
          <p:nvPr/>
        </p:nvCxnSpPr>
        <p:spPr>
          <a:xfrm rot="10800000" flipH="1">
            <a:off x="3676513" y="3069000"/>
            <a:ext cx="273600" cy="3300"/>
          </a:xfrm>
          <a:prstGeom prst="straightConnector1">
            <a:avLst/>
          </a:prstGeom>
          <a:noFill/>
          <a:ln w="19050" cap="flat" cmpd="sng">
            <a:solidFill>
              <a:schemeClr val="accent5"/>
            </a:solidFill>
            <a:prstDash val="solid"/>
            <a:round/>
            <a:headEnd type="none" w="med" len="med"/>
            <a:tailEnd type="none" w="med" len="med"/>
          </a:ln>
        </p:spPr>
      </p:cxnSp>
      <p:cxnSp>
        <p:nvCxnSpPr>
          <p:cNvPr id="950" name="Google Shape;950;p38"/>
          <p:cNvCxnSpPr/>
          <p:nvPr/>
        </p:nvCxnSpPr>
        <p:spPr>
          <a:xfrm flipH="1">
            <a:off x="3927000" y="1916425"/>
            <a:ext cx="13200" cy="1146000"/>
          </a:xfrm>
          <a:prstGeom prst="straightConnector1">
            <a:avLst/>
          </a:prstGeom>
          <a:noFill/>
          <a:ln w="19050" cap="flat" cmpd="sng">
            <a:solidFill>
              <a:schemeClr val="accent5"/>
            </a:solidFill>
            <a:prstDash val="solid"/>
            <a:round/>
            <a:headEnd type="none" w="med" len="med"/>
            <a:tailEnd type="none" w="med" len="med"/>
          </a:ln>
        </p:spPr>
      </p:cxnSp>
      <p:cxnSp>
        <p:nvCxnSpPr>
          <p:cNvPr id="951" name="Google Shape;951;p38"/>
          <p:cNvCxnSpPr/>
          <p:nvPr/>
        </p:nvCxnSpPr>
        <p:spPr>
          <a:xfrm rot="10800000" flipH="1">
            <a:off x="3933825" y="1907450"/>
            <a:ext cx="490800" cy="7500"/>
          </a:xfrm>
          <a:prstGeom prst="straightConnector1">
            <a:avLst/>
          </a:prstGeom>
          <a:noFill/>
          <a:ln w="19050" cap="flat" cmpd="sng">
            <a:solidFill>
              <a:schemeClr val="accent5"/>
            </a:solidFill>
            <a:prstDash val="solid"/>
            <a:round/>
            <a:headEnd type="none" w="med" len="med"/>
            <a:tailEnd type="triangle" w="med" len="med"/>
          </a:ln>
        </p:spPr>
      </p:cxnSp>
      <p:grpSp>
        <p:nvGrpSpPr>
          <p:cNvPr id="952" name="Google Shape;952;p38"/>
          <p:cNvGrpSpPr/>
          <p:nvPr/>
        </p:nvGrpSpPr>
        <p:grpSpPr>
          <a:xfrm>
            <a:off x="97650" y="1087000"/>
            <a:ext cx="2226188" cy="3374100"/>
            <a:chOff x="0" y="586450"/>
            <a:chExt cx="2226188" cy="3374100"/>
          </a:xfrm>
        </p:grpSpPr>
        <p:grpSp>
          <p:nvGrpSpPr>
            <p:cNvPr id="953" name="Google Shape;953;p38"/>
            <p:cNvGrpSpPr/>
            <p:nvPr/>
          </p:nvGrpSpPr>
          <p:grpSpPr>
            <a:xfrm>
              <a:off x="613425" y="1038550"/>
              <a:ext cx="1612650" cy="255000"/>
              <a:chOff x="613425" y="1038550"/>
              <a:chExt cx="1612650" cy="255000"/>
            </a:xfrm>
          </p:grpSpPr>
          <p:sp>
            <p:nvSpPr>
              <p:cNvPr id="954" name="Google Shape;954;p38"/>
              <p:cNvSpPr/>
              <p:nvPr/>
            </p:nvSpPr>
            <p:spPr>
              <a:xfrm>
                <a:off x="613425" y="10385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955" name="Google Shape;955;p38"/>
              <p:cNvSpPr/>
              <p:nvPr/>
            </p:nvSpPr>
            <p:spPr>
              <a:xfrm>
                <a:off x="1424775" y="1038550"/>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956" name="Google Shape;956;p38"/>
              <p:cNvSpPr/>
              <p:nvPr/>
            </p:nvSpPr>
            <p:spPr>
              <a:xfrm>
                <a:off x="1065525" y="10385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a:t>
                </a:r>
                <a:endParaRPr sz="900"/>
              </a:p>
            </p:txBody>
          </p:sp>
        </p:grpSp>
        <p:grpSp>
          <p:nvGrpSpPr>
            <p:cNvPr id="957" name="Google Shape;957;p38"/>
            <p:cNvGrpSpPr/>
            <p:nvPr/>
          </p:nvGrpSpPr>
          <p:grpSpPr>
            <a:xfrm>
              <a:off x="613425" y="1343350"/>
              <a:ext cx="1612763" cy="255000"/>
              <a:chOff x="613425" y="1343350"/>
              <a:chExt cx="1612763" cy="255000"/>
            </a:xfrm>
          </p:grpSpPr>
          <p:sp>
            <p:nvSpPr>
              <p:cNvPr id="958" name="Google Shape;958;p38"/>
              <p:cNvSpPr/>
              <p:nvPr/>
            </p:nvSpPr>
            <p:spPr>
              <a:xfrm>
                <a:off x="613425" y="13433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959" name="Google Shape;959;p38"/>
              <p:cNvSpPr/>
              <p:nvPr/>
            </p:nvSpPr>
            <p:spPr>
              <a:xfrm>
                <a:off x="1355588" y="1343350"/>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960" name="Google Shape;960;p38"/>
              <p:cNvSpPr/>
              <p:nvPr/>
            </p:nvSpPr>
            <p:spPr>
              <a:xfrm>
                <a:off x="1065525" y="13433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a:t>
                </a:r>
                <a:endParaRPr sz="900"/>
              </a:p>
            </p:txBody>
          </p:sp>
        </p:grpSp>
        <p:sp>
          <p:nvSpPr>
            <p:cNvPr id="961" name="Google Shape;961;p38"/>
            <p:cNvSpPr/>
            <p:nvPr/>
          </p:nvSpPr>
          <p:spPr>
            <a:xfrm>
              <a:off x="0" y="58645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Batch 1</a:t>
              </a:r>
              <a:endParaRPr sz="1000">
                <a:highlight>
                  <a:schemeClr val="accent1"/>
                </a:highlight>
              </a:endParaRPr>
            </a:p>
            <a:p>
              <a:pPr marL="0" lvl="0" indent="0" algn="ctr" rtl="0">
                <a:spcBef>
                  <a:spcPts val="0"/>
                </a:spcBef>
                <a:spcAft>
                  <a:spcPts val="0"/>
                </a:spcAft>
                <a:buNone/>
              </a:pPr>
              <a:r>
                <a:rPr lang="en" sz="1000">
                  <a:highlight>
                    <a:schemeClr val="accent1"/>
                  </a:highlight>
                </a:rPr>
                <a:t>Ts1</a:t>
              </a:r>
              <a:endParaRPr sz="1000">
                <a:highlight>
                  <a:schemeClr val="accent1"/>
                </a:highlight>
              </a:endParaRPr>
            </a:p>
          </p:txBody>
        </p:sp>
        <p:grpSp>
          <p:nvGrpSpPr>
            <p:cNvPr id="962" name="Google Shape;962;p38"/>
            <p:cNvGrpSpPr/>
            <p:nvPr/>
          </p:nvGrpSpPr>
          <p:grpSpPr>
            <a:xfrm>
              <a:off x="0" y="2975800"/>
              <a:ext cx="2149988" cy="984750"/>
              <a:chOff x="0" y="2975800"/>
              <a:chExt cx="2149988" cy="984750"/>
            </a:xfrm>
          </p:grpSpPr>
          <p:grpSp>
            <p:nvGrpSpPr>
              <p:cNvPr id="963" name="Google Shape;963;p38"/>
              <p:cNvGrpSpPr/>
              <p:nvPr/>
            </p:nvGrpSpPr>
            <p:grpSpPr>
              <a:xfrm>
                <a:off x="537225" y="3400750"/>
                <a:ext cx="1612650" cy="255000"/>
                <a:chOff x="537225" y="3400750"/>
                <a:chExt cx="1612650" cy="255000"/>
              </a:xfrm>
            </p:grpSpPr>
            <p:sp>
              <p:nvSpPr>
                <p:cNvPr id="964" name="Google Shape;964;p38"/>
                <p:cNvSpPr/>
                <p:nvPr/>
              </p:nvSpPr>
              <p:spPr>
                <a:xfrm>
                  <a:off x="537225" y="34007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965" name="Google Shape;965;p38"/>
                <p:cNvSpPr/>
                <p:nvPr/>
              </p:nvSpPr>
              <p:spPr>
                <a:xfrm>
                  <a:off x="1348575" y="3400750"/>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966" name="Google Shape;966;p38"/>
                <p:cNvSpPr/>
                <p:nvPr/>
              </p:nvSpPr>
              <p:spPr>
                <a:xfrm>
                  <a:off x="989325" y="34007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a:t>
                  </a:r>
                  <a:endParaRPr sz="900"/>
                </a:p>
              </p:txBody>
            </p:sp>
          </p:grpSp>
          <p:grpSp>
            <p:nvGrpSpPr>
              <p:cNvPr id="967" name="Google Shape;967;p38"/>
              <p:cNvGrpSpPr/>
              <p:nvPr/>
            </p:nvGrpSpPr>
            <p:grpSpPr>
              <a:xfrm>
                <a:off x="537225" y="3705550"/>
                <a:ext cx="1612763" cy="255000"/>
                <a:chOff x="537225" y="3705550"/>
                <a:chExt cx="1612763" cy="255000"/>
              </a:xfrm>
            </p:grpSpPr>
            <p:sp>
              <p:nvSpPr>
                <p:cNvPr id="968" name="Google Shape;968;p38"/>
                <p:cNvSpPr/>
                <p:nvPr/>
              </p:nvSpPr>
              <p:spPr>
                <a:xfrm>
                  <a:off x="537225" y="37055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Key3</a:t>
                  </a:r>
                  <a:endParaRPr sz="900"/>
                </a:p>
              </p:txBody>
            </p:sp>
            <p:sp>
              <p:nvSpPr>
                <p:cNvPr id="969" name="Google Shape;969;p38"/>
                <p:cNvSpPr/>
                <p:nvPr/>
              </p:nvSpPr>
              <p:spPr>
                <a:xfrm>
                  <a:off x="1279388" y="3705550"/>
                  <a:ext cx="870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a:t>
                  </a:r>
                  <a:endParaRPr sz="900"/>
                </a:p>
              </p:txBody>
            </p:sp>
            <p:sp>
              <p:nvSpPr>
                <p:cNvPr id="970" name="Google Shape;970;p38"/>
                <p:cNvSpPr/>
                <p:nvPr/>
              </p:nvSpPr>
              <p:spPr>
                <a:xfrm>
                  <a:off x="989325" y="3705550"/>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a:t>
                  </a:r>
                  <a:endParaRPr sz="900"/>
                </a:p>
              </p:txBody>
            </p:sp>
          </p:grpSp>
          <p:sp>
            <p:nvSpPr>
              <p:cNvPr id="971" name="Google Shape;971;p38"/>
              <p:cNvSpPr/>
              <p:nvPr/>
            </p:nvSpPr>
            <p:spPr>
              <a:xfrm>
                <a:off x="0" y="2975800"/>
                <a:ext cx="16125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Batch 2</a:t>
                </a:r>
                <a:endParaRPr sz="1000">
                  <a:highlight>
                    <a:schemeClr val="accent1"/>
                  </a:highlight>
                </a:endParaRPr>
              </a:p>
              <a:p>
                <a:pPr marL="0" lvl="0" indent="0" algn="ctr" rtl="0">
                  <a:spcBef>
                    <a:spcPts val="0"/>
                  </a:spcBef>
                  <a:spcAft>
                    <a:spcPts val="0"/>
                  </a:spcAft>
                  <a:buNone/>
                </a:pPr>
                <a:r>
                  <a:rPr lang="en" sz="1000">
                    <a:highlight>
                      <a:schemeClr val="accent1"/>
                    </a:highlight>
                  </a:rPr>
                  <a:t>Ts2</a:t>
                </a:r>
                <a:endParaRPr sz="1000">
                  <a:highlight>
                    <a:schemeClr val="accent1"/>
                  </a:highlight>
                </a:endParaRPr>
              </a:p>
            </p:txBody>
          </p:sp>
        </p:grpSp>
      </p:grpSp>
      <p:sp>
        <p:nvSpPr>
          <p:cNvPr id="972" name="Google Shape;972;p38"/>
          <p:cNvSpPr/>
          <p:nvPr/>
        </p:nvSpPr>
        <p:spPr>
          <a:xfrm>
            <a:off x="1684800" y="297560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highlight>
                  <a:schemeClr val="accent1"/>
                </a:highlight>
              </a:rPr>
              <a:t>upsert</a:t>
            </a:r>
            <a:endParaRPr sz="800">
              <a:highlight>
                <a:schemeClr val="accent1"/>
              </a:highlight>
            </a:endParaRPr>
          </a:p>
        </p:txBody>
      </p:sp>
      <p:cxnSp>
        <p:nvCxnSpPr>
          <p:cNvPr id="973" name="Google Shape;973;p38"/>
          <p:cNvCxnSpPr/>
          <p:nvPr/>
        </p:nvCxnSpPr>
        <p:spPr>
          <a:xfrm>
            <a:off x="1395050" y="3213900"/>
            <a:ext cx="1389600" cy="0"/>
          </a:xfrm>
          <a:prstGeom prst="straightConnector1">
            <a:avLst/>
          </a:prstGeom>
          <a:noFill/>
          <a:ln w="19050" cap="flat" cmpd="sng">
            <a:solidFill>
              <a:schemeClr val="accent5"/>
            </a:solidFill>
            <a:prstDash val="solid"/>
            <a:round/>
            <a:headEnd type="none" w="med" len="med"/>
            <a:tailEnd type="triangle" w="med" len="med"/>
          </a:ln>
        </p:spPr>
      </p:cxnSp>
      <p:grpSp>
        <p:nvGrpSpPr>
          <p:cNvPr id="974" name="Google Shape;974;p38"/>
          <p:cNvGrpSpPr/>
          <p:nvPr/>
        </p:nvGrpSpPr>
        <p:grpSpPr>
          <a:xfrm>
            <a:off x="1388325" y="2098900"/>
            <a:ext cx="900" cy="1786750"/>
            <a:chOff x="1290675" y="1598350"/>
            <a:chExt cx="900" cy="1786750"/>
          </a:xfrm>
        </p:grpSpPr>
        <p:cxnSp>
          <p:nvCxnSpPr>
            <p:cNvPr id="975" name="Google Shape;975;p38"/>
            <p:cNvCxnSpPr>
              <a:stCxn id="960" idx="2"/>
            </p:cNvCxnSpPr>
            <p:nvPr/>
          </p:nvCxnSpPr>
          <p:spPr>
            <a:xfrm flipH="1">
              <a:off x="1290675" y="1598350"/>
              <a:ext cx="900" cy="1126200"/>
            </a:xfrm>
            <a:prstGeom prst="straightConnector1">
              <a:avLst/>
            </a:prstGeom>
            <a:noFill/>
            <a:ln w="19050" cap="flat" cmpd="sng">
              <a:solidFill>
                <a:schemeClr val="accent5"/>
              </a:solidFill>
              <a:prstDash val="solid"/>
              <a:round/>
              <a:headEnd type="none" w="med" len="med"/>
              <a:tailEnd type="none" w="med" len="med"/>
            </a:ln>
          </p:spPr>
        </p:cxnSp>
        <p:cxnSp>
          <p:nvCxnSpPr>
            <p:cNvPr id="976" name="Google Shape;976;p38"/>
            <p:cNvCxnSpPr/>
            <p:nvPr/>
          </p:nvCxnSpPr>
          <p:spPr>
            <a:xfrm rot="10800000">
              <a:off x="1290825" y="2700200"/>
              <a:ext cx="0" cy="684900"/>
            </a:xfrm>
            <a:prstGeom prst="straightConnector1">
              <a:avLst/>
            </a:prstGeom>
            <a:noFill/>
            <a:ln w="19050" cap="flat" cmpd="sng">
              <a:solidFill>
                <a:schemeClr val="accent5"/>
              </a:solidFill>
              <a:prstDash val="solid"/>
              <a:round/>
              <a:headEnd type="none" w="med" len="med"/>
              <a:tailEnd type="none" w="med" len="med"/>
            </a:ln>
          </p:spPr>
        </p:cxnSp>
      </p:grpSp>
      <p:grpSp>
        <p:nvGrpSpPr>
          <p:cNvPr id="977" name="Google Shape;977;p38"/>
          <p:cNvGrpSpPr/>
          <p:nvPr/>
        </p:nvGrpSpPr>
        <p:grpSpPr>
          <a:xfrm>
            <a:off x="5875788" y="1576238"/>
            <a:ext cx="892212" cy="478500"/>
            <a:chOff x="5778138" y="1075688"/>
            <a:chExt cx="892212" cy="478500"/>
          </a:xfrm>
        </p:grpSpPr>
        <p:sp>
          <p:nvSpPr>
            <p:cNvPr id="978" name="Google Shape;978;p38"/>
            <p:cNvSpPr/>
            <p:nvPr/>
          </p:nvSpPr>
          <p:spPr>
            <a:xfrm>
              <a:off x="5778150" y="1075688"/>
              <a:ext cx="892200" cy="478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 name="Google Shape;979;p38"/>
            <p:cNvGrpSpPr/>
            <p:nvPr/>
          </p:nvGrpSpPr>
          <p:grpSpPr>
            <a:xfrm>
              <a:off x="5778138" y="1082150"/>
              <a:ext cx="885848" cy="160800"/>
              <a:chOff x="6023588" y="3905925"/>
              <a:chExt cx="885848" cy="160800"/>
            </a:xfrm>
          </p:grpSpPr>
          <p:grpSp>
            <p:nvGrpSpPr>
              <p:cNvPr id="980" name="Google Shape;980;p38"/>
              <p:cNvGrpSpPr/>
              <p:nvPr/>
            </p:nvGrpSpPr>
            <p:grpSpPr>
              <a:xfrm>
                <a:off x="6023588" y="3905925"/>
                <a:ext cx="601738" cy="160800"/>
                <a:chOff x="579450" y="1158925"/>
                <a:chExt cx="566075" cy="160800"/>
              </a:xfrm>
            </p:grpSpPr>
            <p:sp>
              <p:nvSpPr>
                <p:cNvPr id="981" name="Google Shape;981;p38"/>
                <p:cNvSpPr/>
                <p:nvPr/>
              </p:nvSpPr>
              <p:spPr>
                <a:xfrm>
                  <a:off x="579450" y="1158925"/>
                  <a:ext cx="452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K1</a:t>
                  </a:r>
                  <a:endParaRPr sz="600"/>
                </a:p>
              </p:txBody>
            </p:sp>
            <p:sp>
              <p:nvSpPr>
                <p:cNvPr id="982" name="Google Shape;982;p38"/>
                <p:cNvSpPr/>
                <p:nvPr/>
              </p:nvSpPr>
              <p:spPr>
                <a:xfrm>
                  <a:off x="878225" y="1158925"/>
                  <a:ext cx="2673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C2</a:t>
                  </a:r>
                  <a:endParaRPr sz="600"/>
                </a:p>
              </p:txBody>
            </p:sp>
          </p:grpSp>
          <p:sp>
            <p:nvSpPr>
              <p:cNvPr id="983" name="Google Shape;983;p38"/>
              <p:cNvSpPr/>
              <p:nvPr/>
            </p:nvSpPr>
            <p:spPr>
              <a:xfrm>
                <a:off x="6625336" y="3905925"/>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grpSp>
      </p:grpSp>
      <p:sp>
        <p:nvSpPr>
          <p:cNvPr id="984" name="Google Shape;984;p38"/>
          <p:cNvSpPr/>
          <p:nvPr/>
        </p:nvSpPr>
        <p:spPr>
          <a:xfrm>
            <a:off x="6477536" y="1735100"/>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a:t>
            </a:r>
            <a:endParaRPr sz="600"/>
          </a:p>
        </p:txBody>
      </p:sp>
      <p:sp>
        <p:nvSpPr>
          <p:cNvPr id="985" name="Google Shape;985;p38"/>
          <p:cNvSpPr/>
          <p:nvPr/>
        </p:nvSpPr>
        <p:spPr>
          <a:xfrm>
            <a:off x="5875800" y="2061200"/>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600">
                <a:highlight>
                  <a:schemeClr val="accent1"/>
                </a:highlight>
              </a:rPr>
              <a:t>Unmerged update</a:t>
            </a:r>
            <a:endParaRPr sz="600">
              <a:highlight>
                <a:schemeClr val="accent1"/>
              </a:highlight>
            </a:endParaRPr>
          </a:p>
        </p:txBody>
      </p:sp>
      <p:grpSp>
        <p:nvGrpSpPr>
          <p:cNvPr id="986" name="Google Shape;986;p38"/>
          <p:cNvGrpSpPr/>
          <p:nvPr/>
        </p:nvGrpSpPr>
        <p:grpSpPr>
          <a:xfrm>
            <a:off x="4419275" y="1605547"/>
            <a:ext cx="1291800" cy="667328"/>
            <a:chOff x="4321625" y="1104997"/>
            <a:chExt cx="1291800" cy="667328"/>
          </a:xfrm>
        </p:grpSpPr>
        <p:grpSp>
          <p:nvGrpSpPr>
            <p:cNvPr id="987" name="Google Shape;987;p38"/>
            <p:cNvGrpSpPr/>
            <p:nvPr/>
          </p:nvGrpSpPr>
          <p:grpSpPr>
            <a:xfrm>
              <a:off x="4321625" y="1104997"/>
              <a:ext cx="1291800" cy="203057"/>
              <a:chOff x="2801950" y="854125"/>
              <a:chExt cx="1291800" cy="255000"/>
            </a:xfrm>
          </p:grpSpPr>
          <p:grpSp>
            <p:nvGrpSpPr>
              <p:cNvPr id="988" name="Google Shape;988;p38"/>
              <p:cNvGrpSpPr/>
              <p:nvPr/>
            </p:nvGrpSpPr>
            <p:grpSpPr>
              <a:xfrm>
                <a:off x="2801950" y="854125"/>
                <a:ext cx="904200" cy="255000"/>
                <a:chOff x="579450" y="1158925"/>
                <a:chExt cx="904200" cy="255000"/>
              </a:xfrm>
            </p:grpSpPr>
            <p:sp>
              <p:nvSpPr>
                <p:cNvPr id="989" name="Google Shape;989;p38"/>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K1</a:t>
                  </a:r>
                  <a:endParaRPr sz="1000"/>
                </a:p>
              </p:txBody>
            </p:sp>
            <p:sp>
              <p:nvSpPr>
                <p:cNvPr id="990" name="Google Shape;990;p38"/>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991" name="Google Shape;991;p38"/>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92" name="Google Shape;992;p38"/>
            <p:cNvGrpSpPr/>
            <p:nvPr/>
          </p:nvGrpSpPr>
          <p:grpSpPr>
            <a:xfrm>
              <a:off x="4321625" y="1517325"/>
              <a:ext cx="1291800" cy="255000"/>
              <a:chOff x="2801950" y="854125"/>
              <a:chExt cx="1291800" cy="255000"/>
            </a:xfrm>
          </p:grpSpPr>
          <p:grpSp>
            <p:nvGrpSpPr>
              <p:cNvPr id="993" name="Google Shape;993;p38"/>
              <p:cNvGrpSpPr/>
              <p:nvPr/>
            </p:nvGrpSpPr>
            <p:grpSpPr>
              <a:xfrm>
                <a:off x="2801950" y="854125"/>
                <a:ext cx="904200" cy="255000"/>
                <a:chOff x="579450" y="1158925"/>
                <a:chExt cx="904200" cy="255000"/>
              </a:xfrm>
            </p:grpSpPr>
            <p:sp>
              <p:nvSpPr>
                <p:cNvPr id="994" name="Google Shape;994;p38"/>
                <p:cNvSpPr/>
                <p:nvPr/>
              </p:nvSpPr>
              <p:spPr>
                <a:xfrm>
                  <a:off x="5794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K3</a:t>
                  </a:r>
                  <a:endParaRPr sz="1000"/>
                </a:p>
              </p:txBody>
            </p:sp>
            <p:sp>
              <p:nvSpPr>
                <p:cNvPr id="995" name="Google Shape;995;p38"/>
                <p:cNvSpPr/>
                <p:nvPr/>
              </p:nvSpPr>
              <p:spPr>
                <a:xfrm>
                  <a:off x="1031550" y="1158925"/>
                  <a:ext cx="4521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000"/>
                    <a:t>C1</a:t>
                  </a:r>
                  <a:endParaRPr sz="1000"/>
                </a:p>
              </p:txBody>
            </p:sp>
          </p:grpSp>
          <p:sp>
            <p:nvSpPr>
              <p:cNvPr id="996" name="Google Shape;996;p38"/>
              <p:cNvSpPr/>
              <p:nvPr/>
            </p:nvSpPr>
            <p:spPr>
              <a:xfrm>
                <a:off x="3706150" y="854125"/>
                <a:ext cx="3876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997" name="Google Shape;997;p38"/>
          <p:cNvSpPr/>
          <p:nvPr/>
        </p:nvSpPr>
        <p:spPr>
          <a:xfrm>
            <a:off x="5875788" y="1735100"/>
            <a:ext cx="4806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K3</a:t>
            </a:r>
            <a:endParaRPr sz="600"/>
          </a:p>
        </p:txBody>
      </p:sp>
      <p:sp>
        <p:nvSpPr>
          <p:cNvPr id="998" name="Google Shape;998;p38"/>
          <p:cNvSpPr/>
          <p:nvPr/>
        </p:nvSpPr>
        <p:spPr>
          <a:xfrm>
            <a:off x="6193386" y="1735100"/>
            <a:ext cx="284100" cy="160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t>C2</a:t>
            </a:r>
            <a:endParaRPr sz="600"/>
          </a:p>
        </p:txBody>
      </p:sp>
      <p:sp>
        <p:nvSpPr>
          <p:cNvPr id="999" name="Google Shape;999;p38"/>
          <p:cNvSpPr/>
          <p:nvPr/>
        </p:nvSpPr>
        <p:spPr>
          <a:xfrm>
            <a:off x="5557788" y="2195313"/>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l" rtl="0">
              <a:spcBef>
                <a:spcPts val="0"/>
              </a:spcBef>
              <a:spcAft>
                <a:spcPts val="0"/>
              </a:spcAft>
              <a:buNone/>
            </a:pPr>
            <a:r>
              <a:rPr lang="en" sz="800">
                <a:highlight>
                  <a:schemeClr val="accent1"/>
                </a:highlight>
              </a:rPr>
              <a:t>Version of Log at C2</a:t>
            </a:r>
            <a:endParaRPr sz="800">
              <a:highlight>
                <a:schemeClr val="accent1"/>
              </a:highlight>
            </a:endParaRPr>
          </a:p>
        </p:txBody>
      </p:sp>
      <p:grpSp>
        <p:nvGrpSpPr>
          <p:cNvPr id="1000" name="Google Shape;1000;p38"/>
          <p:cNvGrpSpPr/>
          <p:nvPr/>
        </p:nvGrpSpPr>
        <p:grpSpPr>
          <a:xfrm>
            <a:off x="6707825" y="1566525"/>
            <a:ext cx="892200" cy="1104413"/>
            <a:chOff x="6610175" y="1065975"/>
            <a:chExt cx="892200" cy="1104413"/>
          </a:xfrm>
        </p:grpSpPr>
        <p:sp>
          <p:nvSpPr>
            <p:cNvPr id="1001" name="Google Shape;1001;p38"/>
            <p:cNvSpPr/>
            <p:nvPr/>
          </p:nvSpPr>
          <p:spPr>
            <a:xfrm>
              <a:off x="6914225" y="1065975"/>
              <a:ext cx="381300" cy="880200"/>
            </a:xfrm>
            <a:prstGeom prst="rect">
              <a:avLst/>
            </a:prstGeom>
            <a:solidFill>
              <a:schemeClr val="lt2"/>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6610175" y="1958588"/>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800">
                  <a:highlight>
                    <a:schemeClr val="accent1"/>
                  </a:highlight>
                </a:rPr>
                <a:t>Phantom File</a:t>
              </a:r>
              <a:endParaRPr sz="800">
                <a:highlight>
                  <a:schemeClr val="accent1"/>
                </a:highlight>
              </a:endParaRPr>
            </a:p>
          </p:txBody>
        </p:sp>
      </p:grpSp>
      <p:grpSp>
        <p:nvGrpSpPr>
          <p:cNvPr id="1003" name="Google Shape;1003;p38"/>
          <p:cNvGrpSpPr/>
          <p:nvPr/>
        </p:nvGrpSpPr>
        <p:grpSpPr>
          <a:xfrm>
            <a:off x="3230413" y="859075"/>
            <a:ext cx="3996463" cy="718325"/>
            <a:chOff x="3132763" y="358525"/>
            <a:chExt cx="3996463" cy="718325"/>
          </a:xfrm>
        </p:grpSpPr>
        <p:cxnSp>
          <p:nvCxnSpPr>
            <p:cNvPr id="1004" name="Google Shape;1004;p38"/>
            <p:cNvCxnSpPr/>
            <p:nvPr/>
          </p:nvCxnSpPr>
          <p:spPr>
            <a:xfrm rot="10800000" flipH="1">
              <a:off x="3132763" y="655350"/>
              <a:ext cx="26100" cy="421500"/>
            </a:xfrm>
            <a:prstGeom prst="straightConnector1">
              <a:avLst/>
            </a:prstGeom>
            <a:noFill/>
            <a:ln w="9525" cap="flat" cmpd="sng">
              <a:solidFill>
                <a:schemeClr val="accent5"/>
              </a:solidFill>
              <a:prstDash val="solid"/>
              <a:round/>
              <a:headEnd type="none" w="med" len="med"/>
              <a:tailEnd type="none" w="med" len="med"/>
            </a:ln>
          </p:spPr>
        </p:cxnSp>
        <p:cxnSp>
          <p:nvCxnSpPr>
            <p:cNvPr id="1005" name="Google Shape;1005;p38"/>
            <p:cNvCxnSpPr/>
            <p:nvPr/>
          </p:nvCxnSpPr>
          <p:spPr>
            <a:xfrm>
              <a:off x="3168625" y="655250"/>
              <a:ext cx="3951000" cy="9900"/>
            </a:xfrm>
            <a:prstGeom prst="straightConnector1">
              <a:avLst/>
            </a:prstGeom>
            <a:noFill/>
            <a:ln w="9525" cap="flat" cmpd="sng">
              <a:solidFill>
                <a:schemeClr val="accent5"/>
              </a:solidFill>
              <a:prstDash val="solid"/>
              <a:round/>
              <a:headEnd type="none" w="med" len="med"/>
              <a:tailEnd type="none" w="med" len="med"/>
            </a:ln>
          </p:spPr>
        </p:cxnSp>
        <p:cxnSp>
          <p:nvCxnSpPr>
            <p:cNvPr id="1006" name="Google Shape;1006;p38"/>
            <p:cNvCxnSpPr/>
            <p:nvPr/>
          </p:nvCxnSpPr>
          <p:spPr>
            <a:xfrm flipH="1">
              <a:off x="7109725" y="682950"/>
              <a:ext cx="19500" cy="366300"/>
            </a:xfrm>
            <a:prstGeom prst="straightConnector1">
              <a:avLst/>
            </a:prstGeom>
            <a:noFill/>
            <a:ln w="9525" cap="flat" cmpd="sng">
              <a:solidFill>
                <a:schemeClr val="accent5"/>
              </a:solidFill>
              <a:prstDash val="solid"/>
              <a:round/>
              <a:headEnd type="none" w="med" len="med"/>
              <a:tailEnd type="triangle" w="med" len="med"/>
            </a:ln>
          </p:spPr>
        </p:cxnSp>
        <p:sp>
          <p:nvSpPr>
            <p:cNvPr id="1007" name="Google Shape;1007;p38"/>
            <p:cNvSpPr/>
            <p:nvPr/>
          </p:nvSpPr>
          <p:spPr>
            <a:xfrm>
              <a:off x="4522600" y="358525"/>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457200" lvl="0" indent="0" algn="l" rtl="0">
                <a:spcBef>
                  <a:spcPts val="0"/>
                </a:spcBef>
                <a:spcAft>
                  <a:spcPts val="0"/>
                </a:spcAft>
                <a:buNone/>
              </a:pPr>
              <a:r>
                <a:rPr lang="en" sz="800">
                  <a:highlight>
                    <a:schemeClr val="accent1"/>
                  </a:highlight>
                </a:rPr>
                <a:t>Schedule Compaction</a:t>
              </a:r>
              <a:endParaRPr sz="800">
                <a:highlight>
                  <a:schemeClr val="accent1"/>
                </a:highlight>
              </a:endParaRPr>
            </a:p>
          </p:txBody>
        </p:sp>
      </p:grpSp>
      <p:sp>
        <p:nvSpPr>
          <p:cNvPr id="1008" name="Google Shape;1008;p38"/>
          <p:cNvSpPr/>
          <p:nvPr/>
        </p:nvSpPr>
        <p:spPr>
          <a:xfrm>
            <a:off x="5339413" y="3086888"/>
            <a:ext cx="1992000" cy="4785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Commit Timeline</a:t>
            </a:r>
            <a:endParaRPr sz="1000">
              <a:highlight>
                <a:schemeClr val="accent1"/>
              </a:highlight>
            </a:endParaRPr>
          </a:p>
        </p:txBody>
      </p:sp>
      <p:grpSp>
        <p:nvGrpSpPr>
          <p:cNvPr id="1009" name="Google Shape;1009;p38"/>
          <p:cNvGrpSpPr/>
          <p:nvPr/>
        </p:nvGrpSpPr>
        <p:grpSpPr>
          <a:xfrm>
            <a:off x="118175" y="2636950"/>
            <a:ext cx="1273042" cy="672218"/>
            <a:chOff x="20525" y="2136400"/>
            <a:chExt cx="1273042" cy="672218"/>
          </a:xfrm>
        </p:grpSpPr>
        <p:grpSp>
          <p:nvGrpSpPr>
            <p:cNvPr id="1010" name="Google Shape;1010;p38"/>
            <p:cNvGrpSpPr/>
            <p:nvPr/>
          </p:nvGrpSpPr>
          <p:grpSpPr>
            <a:xfrm>
              <a:off x="20525" y="2556513"/>
              <a:ext cx="1273042" cy="252105"/>
              <a:chOff x="426754" y="3400750"/>
              <a:chExt cx="1723121" cy="255012"/>
            </a:xfrm>
          </p:grpSpPr>
          <p:sp>
            <p:nvSpPr>
              <p:cNvPr id="1011" name="Google Shape;1011;p38"/>
              <p:cNvSpPr/>
              <p:nvPr/>
            </p:nvSpPr>
            <p:spPr>
              <a:xfrm>
                <a:off x="426754" y="3400762"/>
                <a:ext cx="6642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Key1</a:t>
                </a:r>
                <a:endParaRPr sz="900"/>
              </a:p>
            </p:txBody>
          </p:sp>
          <p:sp>
            <p:nvSpPr>
              <p:cNvPr id="1012" name="Google Shape;1012;p38"/>
              <p:cNvSpPr/>
              <p:nvPr/>
            </p:nvSpPr>
            <p:spPr>
              <a:xfrm>
                <a:off x="1348575" y="3400750"/>
                <a:ext cx="801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  . .……</a:t>
                </a:r>
                <a:endParaRPr sz="900"/>
              </a:p>
            </p:txBody>
          </p:sp>
          <p:sp>
            <p:nvSpPr>
              <p:cNvPr id="1013" name="Google Shape;1013;p38"/>
              <p:cNvSpPr/>
              <p:nvPr/>
            </p:nvSpPr>
            <p:spPr>
              <a:xfrm>
                <a:off x="1091009" y="3400762"/>
                <a:ext cx="4887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a:t>T4</a:t>
                </a:r>
                <a:endParaRPr sz="900"/>
              </a:p>
            </p:txBody>
          </p:sp>
        </p:grpSp>
        <p:sp>
          <p:nvSpPr>
            <p:cNvPr id="1014" name="Google Shape;1014;p38"/>
            <p:cNvSpPr/>
            <p:nvPr/>
          </p:nvSpPr>
          <p:spPr>
            <a:xfrm>
              <a:off x="390775" y="2136400"/>
              <a:ext cx="671100" cy="4731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chemeClr val="accent1"/>
                  </a:highlight>
                </a:rPr>
                <a:t>Batch 3</a:t>
              </a:r>
              <a:endParaRPr sz="1000">
                <a:highlight>
                  <a:schemeClr val="accent1"/>
                </a:highlight>
              </a:endParaRPr>
            </a:p>
            <a:p>
              <a:pPr marL="0" lvl="0" indent="0" algn="ctr" rtl="0">
                <a:spcBef>
                  <a:spcPts val="0"/>
                </a:spcBef>
                <a:spcAft>
                  <a:spcPts val="0"/>
                </a:spcAft>
                <a:buNone/>
              </a:pPr>
              <a:r>
                <a:rPr lang="en" sz="1000">
                  <a:highlight>
                    <a:schemeClr val="accent1"/>
                  </a:highlight>
                </a:rPr>
                <a:t>Ts3</a:t>
              </a:r>
              <a:endParaRPr sz="1000">
                <a:highlight>
                  <a:schemeClr val="accent1"/>
                </a:highlight>
              </a:endParaRPr>
            </a:p>
          </p:txBody>
        </p:sp>
      </p:grpSp>
      <p:sp>
        <p:nvSpPr>
          <p:cNvPr id="1015" name="Google Shape;1015;p38"/>
          <p:cNvSpPr/>
          <p:nvPr/>
        </p:nvSpPr>
        <p:spPr>
          <a:xfrm>
            <a:off x="7850950" y="2038475"/>
            <a:ext cx="892200" cy="2118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600">
                <a:highlight>
                  <a:schemeClr val="accent1"/>
                </a:highlight>
              </a:rPr>
              <a:t>Unmerged update</a:t>
            </a:r>
            <a:endParaRPr sz="600">
              <a:highlight>
                <a:schemeClr val="accent1"/>
              </a:highlight>
            </a:endParaRPr>
          </a:p>
        </p:txBody>
      </p:sp>
      <p:sp>
        <p:nvSpPr>
          <p:cNvPr id="1016" name="Google Shape;1016;p38"/>
          <p:cNvSpPr/>
          <p:nvPr/>
        </p:nvSpPr>
        <p:spPr>
          <a:xfrm>
            <a:off x="6446100" y="3557400"/>
            <a:ext cx="586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grpSp>
        <p:nvGrpSpPr>
          <p:cNvPr id="1017" name="Google Shape;1017;p38"/>
          <p:cNvGrpSpPr/>
          <p:nvPr/>
        </p:nvGrpSpPr>
        <p:grpSpPr>
          <a:xfrm>
            <a:off x="5169647" y="4094175"/>
            <a:ext cx="1867486" cy="322800"/>
            <a:chOff x="7312188" y="3060225"/>
            <a:chExt cx="1509324" cy="322800"/>
          </a:xfrm>
        </p:grpSpPr>
        <p:grpSp>
          <p:nvGrpSpPr>
            <p:cNvPr id="1018" name="Google Shape;1018;p38"/>
            <p:cNvGrpSpPr/>
            <p:nvPr/>
          </p:nvGrpSpPr>
          <p:grpSpPr>
            <a:xfrm>
              <a:off x="7312188" y="3060225"/>
              <a:ext cx="1509324" cy="322800"/>
              <a:chOff x="7312188" y="3060225"/>
              <a:chExt cx="1509324" cy="322800"/>
            </a:xfrm>
          </p:grpSpPr>
          <p:sp>
            <p:nvSpPr>
              <p:cNvPr id="1019" name="Google Shape;1019;p38"/>
              <p:cNvSpPr/>
              <p:nvPr/>
            </p:nvSpPr>
            <p:spPr>
              <a:xfrm>
                <a:off x="7312188" y="30602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C3</a:t>
                </a:r>
                <a:endParaRPr sz="900" b="1">
                  <a:highlight>
                    <a:schemeClr val="accent5"/>
                  </a:highlight>
                </a:endParaRPr>
              </a:p>
            </p:txBody>
          </p:sp>
          <p:sp>
            <p:nvSpPr>
              <p:cNvPr id="1020" name="Google Shape;1020;p38"/>
              <p:cNvSpPr/>
              <p:nvPr/>
            </p:nvSpPr>
            <p:spPr>
              <a:xfrm>
                <a:off x="7630212" y="3060225"/>
                <a:ext cx="11913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Compaction</a:t>
                </a:r>
                <a:endParaRPr sz="700" b="1">
                  <a:highlight>
                    <a:schemeClr val="accent5"/>
                  </a:highlight>
                </a:endParaRPr>
              </a:p>
            </p:txBody>
          </p:sp>
        </p:grpSp>
        <p:sp>
          <p:nvSpPr>
            <p:cNvPr id="1021" name="Google Shape;1021;p38"/>
            <p:cNvSpPr/>
            <p:nvPr/>
          </p:nvSpPr>
          <p:spPr>
            <a:xfrm>
              <a:off x="8341724" y="3087375"/>
              <a:ext cx="479700" cy="2889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grpSp>
        <p:nvGrpSpPr>
          <p:cNvPr id="1022" name="Google Shape;1022;p38"/>
          <p:cNvGrpSpPr/>
          <p:nvPr/>
        </p:nvGrpSpPr>
        <p:grpSpPr>
          <a:xfrm>
            <a:off x="5183451" y="3862200"/>
            <a:ext cx="1262645" cy="255000"/>
            <a:chOff x="518196" y="1164850"/>
            <a:chExt cx="790289" cy="255000"/>
          </a:xfrm>
        </p:grpSpPr>
        <p:sp>
          <p:nvSpPr>
            <p:cNvPr id="1023" name="Google Shape;1023;p38"/>
            <p:cNvSpPr/>
            <p:nvPr/>
          </p:nvSpPr>
          <p:spPr>
            <a:xfrm>
              <a:off x="518196" y="1164850"/>
              <a:ext cx="3627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38761D"/>
                  </a:solidFill>
                </a:rPr>
                <a:t>C2</a:t>
              </a:r>
              <a:endParaRPr sz="900" b="1">
                <a:solidFill>
                  <a:srgbClr val="38761D"/>
                </a:solidFill>
              </a:endParaRPr>
            </a:p>
          </p:txBody>
        </p:sp>
        <p:sp>
          <p:nvSpPr>
            <p:cNvPr id="1024" name="Google Shape;1024;p38"/>
            <p:cNvSpPr/>
            <p:nvPr/>
          </p:nvSpPr>
          <p:spPr>
            <a:xfrm>
              <a:off x="750185" y="1164850"/>
              <a:ext cx="558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Commit 2</a:t>
              </a:r>
              <a:endParaRPr sz="700" b="1">
                <a:solidFill>
                  <a:srgbClr val="38761D"/>
                </a:solidFill>
              </a:endParaRPr>
            </a:p>
          </p:txBody>
        </p:sp>
      </p:grpSp>
      <p:sp>
        <p:nvSpPr>
          <p:cNvPr id="1025" name="Google Shape;1025;p38"/>
          <p:cNvSpPr/>
          <p:nvPr/>
        </p:nvSpPr>
        <p:spPr>
          <a:xfrm>
            <a:off x="6446100" y="3862200"/>
            <a:ext cx="5868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grpSp>
        <p:nvGrpSpPr>
          <p:cNvPr id="1026" name="Google Shape;1026;p38"/>
          <p:cNvGrpSpPr/>
          <p:nvPr/>
        </p:nvGrpSpPr>
        <p:grpSpPr>
          <a:xfrm>
            <a:off x="5186803" y="4435385"/>
            <a:ext cx="1822056" cy="288906"/>
            <a:chOff x="7464588" y="3212625"/>
            <a:chExt cx="1509324" cy="322800"/>
          </a:xfrm>
        </p:grpSpPr>
        <p:sp>
          <p:nvSpPr>
            <p:cNvPr id="1027" name="Google Shape;1027;p38"/>
            <p:cNvSpPr/>
            <p:nvPr/>
          </p:nvSpPr>
          <p:spPr>
            <a:xfrm>
              <a:off x="7464588" y="3212625"/>
              <a:ext cx="335700" cy="3177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highlight>
                    <a:schemeClr val="accent5"/>
                  </a:highlight>
                </a:rPr>
                <a:t>C4</a:t>
              </a:r>
              <a:endParaRPr sz="900" b="1">
                <a:highlight>
                  <a:schemeClr val="accent5"/>
                </a:highlight>
              </a:endParaRPr>
            </a:p>
          </p:txBody>
        </p:sp>
        <p:sp>
          <p:nvSpPr>
            <p:cNvPr id="1028" name="Google Shape;1028;p38"/>
            <p:cNvSpPr/>
            <p:nvPr/>
          </p:nvSpPr>
          <p:spPr>
            <a:xfrm>
              <a:off x="7782612" y="3212625"/>
              <a:ext cx="1191300" cy="3228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Commit 4</a:t>
              </a:r>
              <a:endParaRPr sz="700" b="1">
                <a:highlight>
                  <a:schemeClr val="accent5"/>
                </a:highlight>
              </a:endParaRPr>
            </a:p>
          </p:txBody>
        </p:sp>
        <p:sp>
          <p:nvSpPr>
            <p:cNvPr id="1029" name="Google Shape;1029;p38"/>
            <p:cNvSpPr/>
            <p:nvPr/>
          </p:nvSpPr>
          <p:spPr>
            <a:xfrm>
              <a:off x="8487614" y="3213228"/>
              <a:ext cx="486000" cy="288600"/>
            </a:xfrm>
            <a:prstGeom prst="rect">
              <a:avLst/>
            </a:prstGeom>
            <a:solidFill>
              <a:srgbClr val="E69138"/>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highlight>
                    <a:schemeClr val="accent5"/>
                  </a:highlight>
                </a:rPr>
                <a:t>inflight</a:t>
              </a:r>
              <a:endParaRPr sz="700" b="1">
                <a:highlight>
                  <a:schemeClr val="accent5"/>
                </a:highlight>
              </a:endParaRPr>
            </a:p>
          </p:txBody>
        </p:sp>
      </p:grpSp>
      <p:grpSp>
        <p:nvGrpSpPr>
          <p:cNvPr id="1030" name="Google Shape;1030;p38"/>
          <p:cNvGrpSpPr/>
          <p:nvPr/>
        </p:nvGrpSpPr>
        <p:grpSpPr>
          <a:xfrm>
            <a:off x="5192420" y="4471800"/>
            <a:ext cx="1840424" cy="255000"/>
            <a:chOff x="7295601" y="3361650"/>
            <a:chExt cx="1541523" cy="255000"/>
          </a:xfrm>
        </p:grpSpPr>
        <p:grpSp>
          <p:nvGrpSpPr>
            <p:cNvPr id="1031" name="Google Shape;1031;p38"/>
            <p:cNvGrpSpPr/>
            <p:nvPr/>
          </p:nvGrpSpPr>
          <p:grpSpPr>
            <a:xfrm>
              <a:off x="7295601" y="3361650"/>
              <a:ext cx="1525883" cy="255000"/>
              <a:chOff x="518196" y="1164850"/>
              <a:chExt cx="955050" cy="255000"/>
            </a:xfrm>
          </p:grpSpPr>
          <p:sp>
            <p:nvSpPr>
              <p:cNvPr id="1032" name="Google Shape;1032;p38"/>
              <p:cNvSpPr/>
              <p:nvPr/>
            </p:nvSpPr>
            <p:spPr>
              <a:xfrm>
                <a:off x="518196" y="1164850"/>
                <a:ext cx="3627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38761D"/>
                    </a:solidFill>
                  </a:rPr>
                  <a:t>C4</a:t>
                </a:r>
                <a:endParaRPr sz="900" b="1">
                  <a:solidFill>
                    <a:srgbClr val="38761D"/>
                  </a:solidFill>
                </a:endParaRPr>
              </a:p>
            </p:txBody>
          </p:sp>
          <p:sp>
            <p:nvSpPr>
              <p:cNvPr id="1033" name="Google Shape;1033;p38"/>
              <p:cNvSpPr/>
              <p:nvPr/>
            </p:nvSpPr>
            <p:spPr>
              <a:xfrm>
                <a:off x="709746" y="1164850"/>
                <a:ext cx="7635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Commit 4</a:t>
                </a:r>
                <a:endParaRPr sz="700" b="1">
                  <a:solidFill>
                    <a:srgbClr val="38761D"/>
                  </a:solidFill>
                </a:endParaRPr>
              </a:p>
            </p:txBody>
          </p:sp>
        </p:grpSp>
        <p:sp>
          <p:nvSpPr>
            <p:cNvPr id="1034" name="Google Shape;1034;p38"/>
            <p:cNvSpPr/>
            <p:nvPr/>
          </p:nvSpPr>
          <p:spPr>
            <a:xfrm>
              <a:off x="8345724" y="3361650"/>
              <a:ext cx="4914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grpSp>
      <p:grpSp>
        <p:nvGrpSpPr>
          <p:cNvPr id="1035" name="Google Shape;1035;p38"/>
          <p:cNvGrpSpPr/>
          <p:nvPr/>
        </p:nvGrpSpPr>
        <p:grpSpPr>
          <a:xfrm>
            <a:off x="5192420" y="4167000"/>
            <a:ext cx="1840424" cy="255000"/>
            <a:chOff x="7295601" y="3056850"/>
            <a:chExt cx="1541523" cy="255000"/>
          </a:xfrm>
        </p:grpSpPr>
        <p:grpSp>
          <p:nvGrpSpPr>
            <p:cNvPr id="1036" name="Google Shape;1036;p38"/>
            <p:cNvGrpSpPr/>
            <p:nvPr/>
          </p:nvGrpSpPr>
          <p:grpSpPr>
            <a:xfrm>
              <a:off x="7295601" y="3056850"/>
              <a:ext cx="1525883" cy="255000"/>
              <a:chOff x="518196" y="1164850"/>
              <a:chExt cx="955050" cy="255000"/>
            </a:xfrm>
          </p:grpSpPr>
          <p:sp>
            <p:nvSpPr>
              <p:cNvPr id="1037" name="Google Shape;1037;p38"/>
              <p:cNvSpPr/>
              <p:nvPr/>
            </p:nvSpPr>
            <p:spPr>
              <a:xfrm>
                <a:off x="518196" y="1164850"/>
                <a:ext cx="3627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38761D"/>
                    </a:solidFill>
                  </a:rPr>
                  <a:t>C3</a:t>
                </a:r>
                <a:endParaRPr sz="900" b="1">
                  <a:solidFill>
                    <a:srgbClr val="38761D"/>
                  </a:solidFill>
                </a:endParaRPr>
              </a:p>
            </p:txBody>
          </p:sp>
          <p:sp>
            <p:nvSpPr>
              <p:cNvPr id="1038" name="Google Shape;1038;p38"/>
              <p:cNvSpPr/>
              <p:nvPr/>
            </p:nvSpPr>
            <p:spPr>
              <a:xfrm>
                <a:off x="709746" y="1164850"/>
                <a:ext cx="7635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Compact</a:t>
                </a:r>
                <a:endParaRPr sz="700" b="1">
                  <a:solidFill>
                    <a:srgbClr val="38761D"/>
                  </a:solidFill>
                </a:endParaRPr>
              </a:p>
            </p:txBody>
          </p:sp>
        </p:grpSp>
        <p:sp>
          <p:nvSpPr>
            <p:cNvPr id="1039" name="Google Shape;1039;p38"/>
            <p:cNvSpPr/>
            <p:nvPr/>
          </p:nvSpPr>
          <p:spPr>
            <a:xfrm>
              <a:off x="8345724" y="3056850"/>
              <a:ext cx="4914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done</a:t>
              </a:r>
              <a:endParaRPr sz="600" b="1">
                <a:solidFill>
                  <a:srgbClr val="6AA84F"/>
                </a:solidFill>
                <a:highlight>
                  <a:srgbClr val="D9EAD3"/>
                </a:highlight>
              </a:endParaRPr>
            </a:p>
          </p:txBody>
        </p:sp>
      </p:grpSp>
      <p:grpSp>
        <p:nvGrpSpPr>
          <p:cNvPr id="1040" name="Google Shape;1040;p38"/>
          <p:cNvGrpSpPr/>
          <p:nvPr/>
        </p:nvGrpSpPr>
        <p:grpSpPr>
          <a:xfrm>
            <a:off x="5183451" y="3557400"/>
            <a:ext cx="1262645" cy="255000"/>
            <a:chOff x="518196" y="1164850"/>
            <a:chExt cx="790289" cy="255000"/>
          </a:xfrm>
        </p:grpSpPr>
        <p:sp>
          <p:nvSpPr>
            <p:cNvPr id="1041" name="Google Shape;1041;p38"/>
            <p:cNvSpPr/>
            <p:nvPr/>
          </p:nvSpPr>
          <p:spPr>
            <a:xfrm>
              <a:off x="518196" y="1164850"/>
              <a:ext cx="3627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900" b="1">
                  <a:solidFill>
                    <a:srgbClr val="38761D"/>
                  </a:solidFill>
                </a:rPr>
                <a:t>C1</a:t>
              </a:r>
              <a:endParaRPr sz="900" b="1">
                <a:solidFill>
                  <a:srgbClr val="38761D"/>
                </a:solidFill>
              </a:endParaRPr>
            </a:p>
          </p:txBody>
        </p:sp>
        <p:sp>
          <p:nvSpPr>
            <p:cNvPr id="1042" name="Google Shape;1042;p38"/>
            <p:cNvSpPr/>
            <p:nvPr/>
          </p:nvSpPr>
          <p:spPr>
            <a:xfrm>
              <a:off x="750185" y="1164850"/>
              <a:ext cx="558300" cy="255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700" b="1">
                  <a:solidFill>
                    <a:srgbClr val="38761D"/>
                  </a:solidFill>
                </a:rPr>
                <a:t>Commit 1</a:t>
              </a:r>
              <a:endParaRPr sz="700" b="1">
                <a:solidFill>
                  <a:srgbClr val="38761D"/>
                </a:solidFill>
              </a:endParaRPr>
            </a:p>
          </p:txBody>
        </p:sp>
      </p:grpSp>
      <p:sp>
        <p:nvSpPr>
          <p:cNvPr id="1043" name="Google Shape;1043;p38"/>
          <p:cNvSpPr/>
          <p:nvPr/>
        </p:nvSpPr>
        <p:spPr>
          <a:xfrm>
            <a:off x="2701650" y="1076850"/>
            <a:ext cx="975000" cy="33741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 name="Google Shape;1044;p38"/>
          <p:cNvGrpSpPr/>
          <p:nvPr/>
        </p:nvGrpSpPr>
        <p:grpSpPr>
          <a:xfrm>
            <a:off x="4391288" y="919750"/>
            <a:ext cx="1223400" cy="691697"/>
            <a:chOff x="4127225" y="565700"/>
            <a:chExt cx="1223400" cy="691697"/>
          </a:xfrm>
        </p:grpSpPr>
        <p:cxnSp>
          <p:nvCxnSpPr>
            <p:cNvPr id="1045" name="Google Shape;1045;p38"/>
            <p:cNvCxnSpPr/>
            <p:nvPr/>
          </p:nvCxnSpPr>
          <p:spPr>
            <a:xfrm flipH="1">
              <a:off x="4771175" y="876097"/>
              <a:ext cx="7500" cy="381300"/>
            </a:xfrm>
            <a:prstGeom prst="straightConnector1">
              <a:avLst/>
            </a:prstGeom>
            <a:noFill/>
            <a:ln w="9525" cap="flat" cmpd="sng">
              <a:solidFill>
                <a:srgbClr val="000000"/>
              </a:solidFill>
              <a:prstDash val="solid"/>
              <a:round/>
              <a:headEnd type="none" w="med" len="med"/>
              <a:tailEnd type="triangle" w="med" len="med"/>
            </a:ln>
          </p:spPr>
        </p:cxnSp>
        <p:sp>
          <p:nvSpPr>
            <p:cNvPr id="1046" name="Google Shape;1046;p38"/>
            <p:cNvSpPr/>
            <p:nvPr/>
          </p:nvSpPr>
          <p:spPr>
            <a:xfrm>
              <a:off x="4127225" y="56570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rgbClr val="FF9900"/>
                  </a:highlight>
                </a:rPr>
                <a:t>Read Optimized View</a:t>
              </a:r>
              <a:endParaRPr sz="1000">
                <a:highlight>
                  <a:srgbClr val="FF9900"/>
                </a:highlight>
              </a:endParaRPr>
            </a:p>
            <a:p>
              <a:pPr marL="0" lvl="0" indent="0" algn="ctr" rtl="0">
                <a:spcBef>
                  <a:spcPts val="0"/>
                </a:spcBef>
                <a:spcAft>
                  <a:spcPts val="0"/>
                </a:spcAft>
                <a:buNone/>
              </a:pPr>
              <a:endParaRPr sz="1000"/>
            </a:p>
          </p:txBody>
        </p:sp>
      </p:grpSp>
      <p:grpSp>
        <p:nvGrpSpPr>
          <p:cNvPr id="1047" name="Google Shape;1047;p38"/>
          <p:cNvGrpSpPr/>
          <p:nvPr/>
        </p:nvGrpSpPr>
        <p:grpSpPr>
          <a:xfrm>
            <a:off x="6829688" y="919750"/>
            <a:ext cx="1223400" cy="691697"/>
            <a:chOff x="4355825" y="413300"/>
            <a:chExt cx="1223400" cy="691697"/>
          </a:xfrm>
        </p:grpSpPr>
        <p:cxnSp>
          <p:nvCxnSpPr>
            <p:cNvPr id="1048" name="Google Shape;1048;p38"/>
            <p:cNvCxnSpPr/>
            <p:nvPr/>
          </p:nvCxnSpPr>
          <p:spPr>
            <a:xfrm flipH="1">
              <a:off x="4999775" y="723697"/>
              <a:ext cx="7500" cy="381300"/>
            </a:xfrm>
            <a:prstGeom prst="straightConnector1">
              <a:avLst/>
            </a:prstGeom>
            <a:noFill/>
            <a:ln w="9525" cap="flat" cmpd="sng">
              <a:solidFill>
                <a:srgbClr val="000000"/>
              </a:solidFill>
              <a:prstDash val="solid"/>
              <a:round/>
              <a:headEnd type="none" w="med" len="med"/>
              <a:tailEnd type="triangle" w="med" len="med"/>
            </a:ln>
          </p:spPr>
        </p:cxnSp>
        <p:sp>
          <p:nvSpPr>
            <p:cNvPr id="1049" name="Google Shape;1049;p38"/>
            <p:cNvSpPr/>
            <p:nvPr/>
          </p:nvSpPr>
          <p:spPr>
            <a:xfrm>
              <a:off x="4355825" y="413300"/>
              <a:ext cx="12234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highlight>
                    <a:srgbClr val="FF9900"/>
                  </a:highlight>
                </a:rPr>
                <a:t>Read Optimized View</a:t>
              </a:r>
              <a:endParaRPr sz="1000">
                <a:highlight>
                  <a:srgbClr val="FF9900"/>
                </a:highlight>
              </a:endParaRPr>
            </a:p>
            <a:p>
              <a:pPr marL="0" lvl="0" indent="0" algn="ctr" rtl="0">
                <a:spcBef>
                  <a:spcPts val="0"/>
                </a:spcBef>
                <a:spcAft>
                  <a:spcPts val="0"/>
                </a:spcAft>
                <a:buNone/>
              </a:pPr>
              <a:endParaRPr sz="1000"/>
            </a:p>
          </p:txBody>
        </p:sp>
      </p:grpSp>
      <p:sp>
        <p:nvSpPr>
          <p:cNvPr id="1050" name="Google Shape;1050;p38"/>
          <p:cNvSpPr/>
          <p:nvPr/>
        </p:nvSpPr>
        <p:spPr>
          <a:xfrm>
            <a:off x="4243325" y="2756275"/>
            <a:ext cx="1262700" cy="317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457200" algn="l" rtl="0">
              <a:spcBef>
                <a:spcPts val="0"/>
              </a:spcBef>
              <a:spcAft>
                <a:spcPts val="0"/>
              </a:spcAft>
              <a:buNone/>
            </a:pPr>
            <a:r>
              <a:rPr lang="en" sz="800">
                <a:highlight>
                  <a:schemeClr val="accent1"/>
                </a:highlight>
              </a:rPr>
              <a:t>PARQUET</a:t>
            </a:r>
            <a:endParaRPr sz="800">
              <a:highlight>
                <a:schemeClr val="accent1"/>
              </a:highlight>
            </a:endParaRPr>
          </a:p>
        </p:txBody>
      </p:sp>
      <p:pic>
        <p:nvPicPr>
          <p:cNvPr id="1051" name="Google Shape;1051;p38"/>
          <p:cNvPicPr preferRelativeResize="0"/>
          <p:nvPr/>
        </p:nvPicPr>
        <p:blipFill rotWithShape="1">
          <a:blip r:embed="rId3">
            <a:alphaModFix/>
          </a:blip>
          <a:srcRect t="8568" b="8560"/>
          <a:stretch/>
        </p:blipFill>
        <p:spPr>
          <a:xfrm>
            <a:off x="2679738" y="2404350"/>
            <a:ext cx="996793" cy="334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95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73"/>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94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97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97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044"/>
                                        </p:tgtEl>
                                        <p:attrNameLst>
                                          <p:attrName>style.visibility</p:attrName>
                                        </p:attrNameLst>
                                      </p:cBhvr>
                                      <p:to>
                                        <p:strVal val="visible"/>
                                      </p:to>
                                    </p:set>
                                    <p:animEffect transition="in" filter="fade">
                                      <p:cBhvr>
                                        <p:cTn id="19" dur="1000"/>
                                        <p:tgtEl>
                                          <p:spTgt spid="1044"/>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nodeType="clickEffect">
                                  <p:stCondLst>
                                    <p:cond delay="0"/>
                                  </p:stCondLst>
                                  <p:childTnLst>
                                    <p:set>
                                      <p:cBhvr>
                                        <p:cTn id="23" dur="1" fill="hold">
                                          <p:stCondLst>
                                            <p:cond delay="0"/>
                                          </p:stCondLst>
                                        </p:cTn>
                                        <p:tgtEl>
                                          <p:spTgt spid="1044"/>
                                        </p:tgtEl>
                                        <p:attrNameLst>
                                          <p:attrName>style.visibility</p:attrName>
                                        </p:attrNameLst>
                                      </p:cBhvr>
                                      <p:to>
                                        <p:strVal val="hidden"/>
                                      </p:to>
                                    </p:set>
                                  </p:childTnLst>
                                </p:cTn>
                              </p:par>
                              <p:par>
                                <p:cTn id="24" presetID="10" presetClass="entr" presetSubtype="0" fill="hold" nodeType="withEffect">
                                  <p:stCondLst>
                                    <p:cond delay="0"/>
                                  </p:stCondLst>
                                  <p:childTnLst>
                                    <p:set>
                                      <p:cBhvr>
                                        <p:cTn id="25" dur="1" fill="hold">
                                          <p:stCondLst>
                                            <p:cond delay="0"/>
                                          </p:stCondLst>
                                        </p:cTn>
                                        <p:tgtEl>
                                          <p:spTgt spid="927"/>
                                        </p:tgtEl>
                                        <p:attrNameLst>
                                          <p:attrName>style.visibility</p:attrName>
                                        </p:attrNameLst>
                                      </p:cBhvr>
                                      <p:to>
                                        <p:strVal val="visible"/>
                                      </p:to>
                                    </p:set>
                                    <p:animEffect transition="in" filter="fade">
                                      <p:cBhvr>
                                        <p:cTn id="26" dur="1000"/>
                                        <p:tgtEl>
                                          <p:spTgt spid="927"/>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nodeType="clickEffect">
                                  <p:stCondLst>
                                    <p:cond delay="0"/>
                                  </p:stCondLst>
                                  <p:childTnLst>
                                    <p:set>
                                      <p:cBhvr>
                                        <p:cTn id="30" dur="1" fill="hold">
                                          <p:stCondLst>
                                            <p:cond delay="0"/>
                                          </p:stCondLst>
                                        </p:cTn>
                                        <p:tgtEl>
                                          <p:spTgt spid="92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03"/>
                                        </p:tgtEl>
                                        <p:attrNameLst>
                                          <p:attrName>style.visibility</p:attrName>
                                        </p:attrNameLst>
                                      </p:cBhvr>
                                      <p:to>
                                        <p:strVal val="visible"/>
                                      </p:to>
                                    </p:set>
                                    <p:animEffect transition="in" filter="fade">
                                      <p:cBhvr>
                                        <p:cTn id="35" dur="1"/>
                                        <p:tgtEl>
                                          <p:spTgt spid="1003"/>
                                        </p:tgtEl>
                                      </p:cBhvr>
                                    </p:animEffect>
                                  </p:childTnLst>
                                </p:cTn>
                              </p:par>
                              <p:par>
                                <p:cTn id="36" presetID="10" presetClass="entr" presetSubtype="0" fill="hold" nodeType="withEffect">
                                  <p:stCondLst>
                                    <p:cond delay="0"/>
                                  </p:stCondLst>
                                  <p:childTnLst>
                                    <p:set>
                                      <p:cBhvr>
                                        <p:cTn id="37" dur="1" fill="hold">
                                          <p:stCondLst>
                                            <p:cond delay="0"/>
                                          </p:stCondLst>
                                        </p:cTn>
                                        <p:tgtEl>
                                          <p:spTgt spid="1017"/>
                                        </p:tgtEl>
                                        <p:attrNameLst>
                                          <p:attrName>style.visibility</p:attrName>
                                        </p:attrNameLst>
                                      </p:cBhvr>
                                      <p:to>
                                        <p:strVal val="visible"/>
                                      </p:to>
                                    </p:set>
                                    <p:animEffect transition="in" filter="fade">
                                      <p:cBhvr>
                                        <p:cTn id="38" dur="1"/>
                                        <p:tgtEl>
                                          <p:spTgt spid="1017"/>
                                        </p:tgtEl>
                                      </p:cBhvr>
                                    </p:animEffect>
                                  </p:childTnLst>
                                </p:cTn>
                              </p:par>
                              <p:par>
                                <p:cTn id="39" presetID="10" presetClass="entr" presetSubtype="0" fill="hold" nodeType="withEffect">
                                  <p:stCondLst>
                                    <p:cond delay="0"/>
                                  </p:stCondLst>
                                  <p:childTnLst>
                                    <p:set>
                                      <p:cBhvr>
                                        <p:cTn id="40" dur="1" fill="hold">
                                          <p:stCondLst>
                                            <p:cond delay="0"/>
                                          </p:stCondLst>
                                        </p:cTn>
                                        <p:tgtEl>
                                          <p:spTgt spid="1000"/>
                                        </p:tgtEl>
                                        <p:attrNameLst>
                                          <p:attrName>style.visibility</p:attrName>
                                        </p:attrNameLst>
                                      </p:cBhvr>
                                      <p:to>
                                        <p:strVal val="visible"/>
                                      </p:to>
                                    </p:set>
                                    <p:animEffect transition="in" filter="fade">
                                      <p:cBhvr>
                                        <p:cTn id="41" dur="1"/>
                                        <p:tgtEl>
                                          <p:spTgt spid="100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009"/>
                                        </p:tgtEl>
                                        <p:attrNameLst>
                                          <p:attrName>style.visibility</p:attrName>
                                        </p:attrNameLst>
                                      </p:cBhvr>
                                      <p:to>
                                        <p:strVal val="visible"/>
                                      </p:to>
                                    </p:set>
                                    <p:animEffect transition="in" filter="fade">
                                      <p:cBhvr>
                                        <p:cTn id="46" dur="1"/>
                                        <p:tgtEl>
                                          <p:spTgt spid="1009"/>
                                        </p:tgtEl>
                                      </p:cBhvr>
                                    </p:animEffect>
                                  </p:childTnLst>
                                </p:cTn>
                              </p:par>
                              <p:par>
                                <p:cTn id="47" presetID="10" presetClass="entr" presetSubtype="0" fill="hold" nodeType="withEffect">
                                  <p:stCondLst>
                                    <p:cond delay="0"/>
                                  </p:stCondLst>
                                  <p:childTnLst>
                                    <p:set>
                                      <p:cBhvr>
                                        <p:cTn id="48" dur="1" fill="hold">
                                          <p:stCondLst>
                                            <p:cond delay="0"/>
                                          </p:stCondLst>
                                        </p:cTn>
                                        <p:tgtEl>
                                          <p:spTgt spid="972"/>
                                        </p:tgtEl>
                                        <p:attrNameLst>
                                          <p:attrName>style.visibility</p:attrName>
                                        </p:attrNameLst>
                                      </p:cBhvr>
                                      <p:to>
                                        <p:strVal val="visible"/>
                                      </p:to>
                                    </p:set>
                                    <p:animEffect transition="in" filter="fade">
                                      <p:cBhvr>
                                        <p:cTn id="49" dur="1"/>
                                        <p:tgtEl>
                                          <p:spTgt spid="972"/>
                                        </p:tgtEl>
                                      </p:cBhvr>
                                    </p:animEffect>
                                  </p:childTnLst>
                                </p:cTn>
                              </p:par>
                              <p:par>
                                <p:cTn id="50" presetID="10" presetClass="entr" presetSubtype="0" fill="hold" nodeType="withEffect">
                                  <p:stCondLst>
                                    <p:cond delay="0"/>
                                  </p:stCondLst>
                                  <p:childTnLst>
                                    <p:set>
                                      <p:cBhvr>
                                        <p:cTn id="51" dur="1" fill="hold">
                                          <p:stCondLst>
                                            <p:cond delay="0"/>
                                          </p:stCondLst>
                                        </p:cTn>
                                        <p:tgtEl>
                                          <p:spTgt spid="973"/>
                                        </p:tgtEl>
                                        <p:attrNameLst>
                                          <p:attrName>style.visibility</p:attrName>
                                        </p:attrNameLst>
                                      </p:cBhvr>
                                      <p:to>
                                        <p:strVal val="visible"/>
                                      </p:to>
                                    </p:set>
                                    <p:animEffect transition="in" filter="fade">
                                      <p:cBhvr>
                                        <p:cTn id="52" dur="1000"/>
                                        <p:tgtEl>
                                          <p:spTgt spid="97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18"/>
                                        </p:tgtEl>
                                        <p:attrNameLst>
                                          <p:attrName>style.visibility</p:attrName>
                                        </p:attrNameLst>
                                      </p:cBhvr>
                                      <p:to>
                                        <p:strVal val="visible"/>
                                      </p:to>
                                    </p:set>
                                    <p:animEffect transition="in" filter="fade">
                                      <p:cBhvr>
                                        <p:cTn id="57" dur="1"/>
                                        <p:tgtEl>
                                          <p:spTgt spid="918"/>
                                        </p:tgtEl>
                                      </p:cBhvr>
                                    </p:animEffect>
                                  </p:childTnLst>
                                </p:cTn>
                              </p:par>
                              <p:par>
                                <p:cTn id="58" presetID="10" presetClass="entr" presetSubtype="0" fill="hold" nodeType="withEffect">
                                  <p:stCondLst>
                                    <p:cond delay="0"/>
                                  </p:stCondLst>
                                  <p:childTnLst>
                                    <p:set>
                                      <p:cBhvr>
                                        <p:cTn id="59" dur="1" fill="hold">
                                          <p:stCondLst>
                                            <p:cond delay="0"/>
                                          </p:stCondLst>
                                        </p:cTn>
                                        <p:tgtEl>
                                          <p:spTgt spid="1026"/>
                                        </p:tgtEl>
                                        <p:attrNameLst>
                                          <p:attrName>style.visibility</p:attrName>
                                        </p:attrNameLst>
                                      </p:cBhvr>
                                      <p:to>
                                        <p:strVal val="visible"/>
                                      </p:to>
                                    </p:set>
                                    <p:animEffect transition="in" filter="fade">
                                      <p:cBhvr>
                                        <p:cTn id="60" dur="1"/>
                                        <p:tgtEl>
                                          <p:spTgt spid="1026"/>
                                        </p:tgtEl>
                                      </p:cBhvr>
                                    </p:animEffect>
                                  </p:childTnLst>
                                </p:cTn>
                              </p:par>
                              <p:par>
                                <p:cTn id="61" presetID="10" presetClass="entr" presetSubtype="0" fill="hold" nodeType="withEffect">
                                  <p:stCondLst>
                                    <p:cond delay="0"/>
                                  </p:stCondLst>
                                  <p:childTnLst>
                                    <p:set>
                                      <p:cBhvr>
                                        <p:cTn id="62" dur="1" fill="hold">
                                          <p:stCondLst>
                                            <p:cond delay="0"/>
                                          </p:stCondLst>
                                        </p:cTn>
                                        <p:tgtEl>
                                          <p:spTgt spid="1015"/>
                                        </p:tgtEl>
                                        <p:attrNameLst>
                                          <p:attrName>style.visibility</p:attrName>
                                        </p:attrNameLst>
                                      </p:cBhvr>
                                      <p:to>
                                        <p:strVal val="visible"/>
                                      </p:to>
                                    </p:set>
                                    <p:animEffect transition="in" filter="fade">
                                      <p:cBhvr>
                                        <p:cTn id="63" dur="1"/>
                                        <p:tgtEl>
                                          <p:spTgt spid="1015"/>
                                        </p:tgtEl>
                                      </p:cBhvr>
                                    </p:animEffect>
                                  </p:childTnLst>
                                </p:cTn>
                              </p:par>
                              <p:par>
                                <p:cTn id="64" presetID="1" presetClass="exit" presetSubtype="0" fill="hold" nodeType="withEffect">
                                  <p:stCondLst>
                                    <p:cond delay="0"/>
                                  </p:stCondLst>
                                  <p:childTnLst>
                                    <p:set>
                                      <p:cBhvr>
                                        <p:cTn id="65" dur="1" fill="hold">
                                          <p:stCondLst>
                                            <p:cond delay="0"/>
                                          </p:stCondLst>
                                        </p:cTn>
                                        <p:tgtEl>
                                          <p:spTgt spid="1003"/>
                                        </p:tgtEl>
                                        <p:attrNameLst>
                                          <p:attrName>style.visibility</p:attrName>
                                        </p:attrNameLst>
                                      </p:cBhvr>
                                      <p:to>
                                        <p:strVal val="hidden"/>
                                      </p:to>
                                    </p:set>
                                  </p:childTnLst>
                                </p:cTn>
                              </p:par>
                            </p:childTnLst>
                          </p:cTn>
                        </p:par>
                      </p:childTnLst>
                    </p:cTn>
                  </p:par>
                  <p:par>
                    <p:cTn id="66" fill="hold">
                      <p:stCondLst>
                        <p:cond delay="indefinite"/>
                      </p:stCondLst>
                      <p:childTnLst>
                        <p:par>
                          <p:cTn id="67" fill="hold">
                            <p:stCondLst>
                              <p:cond delay="0"/>
                            </p:stCondLst>
                            <p:childTnLst>
                              <p:par>
                                <p:cTn id="68" presetID="1" presetClass="exit" presetSubtype="0" fill="hold" nodeType="clickEffect">
                                  <p:stCondLst>
                                    <p:cond delay="0"/>
                                  </p:stCondLst>
                                  <p:childTnLst>
                                    <p:set>
                                      <p:cBhvr>
                                        <p:cTn id="69" dur="1" fill="hold">
                                          <p:stCondLst>
                                            <p:cond delay="0"/>
                                          </p:stCondLst>
                                        </p:cTn>
                                        <p:tgtEl>
                                          <p:spTgt spid="1026"/>
                                        </p:tgtEl>
                                        <p:attrNameLst>
                                          <p:attrName>style.visibility</p:attrName>
                                        </p:attrNameLst>
                                      </p:cBhvr>
                                      <p:to>
                                        <p:strVal val="hidden"/>
                                      </p:to>
                                    </p:set>
                                  </p:childTnLst>
                                </p:cTn>
                              </p:par>
                            </p:childTnLst>
                          </p:cTn>
                        </p:par>
                        <p:par>
                          <p:cTn id="70" fill="hold">
                            <p:stCondLst>
                              <p:cond delay="0"/>
                            </p:stCondLst>
                            <p:childTnLst>
                              <p:par>
                                <p:cTn id="71" presetID="10" presetClass="entr" presetSubtype="0" fill="hold" nodeType="afterEffect">
                                  <p:stCondLst>
                                    <p:cond delay="0"/>
                                  </p:stCondLst>
                                  <p:childTnLst>
                                    <p:set>
                                      <p:cBhvr>
                                        <p:cTn id="72" dur="1" fill="hold">
                                          <p:stCondLst>
                                            <p:cond delay="0"/>
                                          </p:stCondLst>
                                        </p:cTn>
                                        <p:tgtEl>
                                          <p:spTgt spid="1030"/>
                                        </p:tgtEl>
                                        <p:attrNameLst>
                                          <p:attrName>style.visibility</p:attrName>
                                        </p:attrNameLst>
                                      </p:cBhvr>
                                      <p:to>
                                        <p:strVal val="visible"/>
                                      </p:to>
                                    </p:set>
                                    <p:animEffect transition="in" filter="fade">
                                      <p:cBhvr>
                                        <p:cTn id="73" dur="1"/>
                                        <p:tgtEl>
                                          <p:spTgt spid="1030"/>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044"/>
                                        </p:tgtEl>
                                        <p:attrNameLst>
                                          <p:attrName>style.visibility</p:attrName>
                                        </p:attrNameLst>
                                      </p:cBhvr>
                                      <p:to>
                                        <p:strVal val="visible"/>
                                      </p:to>
                                    </p:set>
                                    <p:animEffect transition="in" filter="fade">
                                      <p:cBhvr>
                                        <p:cTn id="78" dur="1"/>
                                        <p:tgtEl>
                                          <p:spTgt spid="1044"/>
                                        </p:tgtEl>
                                      </p:cBhvr>
                                    </p:animEffec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nodeType="clickEffect">
                                  <p:stCondLst>
                                    <p:cond delay="0"/>
                                  </p:stCondLst>
                                  <p:childTnLst>
                                    <p:set>
                                      <p:cBhvr>
                                        <p:cTn id="82" dur="1" fill="hold">
                                          <p:stCondLst>
                                            <p:cond delay="0"/>
                                          </p:stCondLst>
                                        </p:cTn>
                                        <p:tgtEl>
                                          <p:spTgt spid="1044"/>
                                        </p:tgtEl>
                                        <p:attrNameLst>
                                          <p:attrName>style.visibility</p:attrName>
                                        </p:attrNameLst>
                                      </p:cBhvr>
                                      <p:to>
                                        <p:strVal val="hidden"/>
                                      </p:to>
                                    </p:set>
                                  </p:childTnLst>
                                </p:cTn>
                              </p:par>
                              <p:par>
                                <p:cTn id="83" presetID="10" presetClass="entr" presetSubtype="0" fill="hold" nodeType="withEffect">
                                  <p:stCondLst>
                                    <p:cond delay="0"/>
                                  </p:stCondLst>
                                  <p:childTnLst>
                                    <p:set>
                                      <p:cBhvr>
                                        <p:cTn id="84" dur="1" fill="hold">
                                          <p:stCondLst>
                                            <p:cond delay="0"/>
                                          </p:stCondLst>
                                        </p:cTn>
                                        <p:tgtEl>
                                          <p:spTgt spid="932"/>
                                        </p:tgtEl>
                                        <p:attrNameLst>
                                          <p:attrName>style.visibility</p:attrName>
                                        </p:attrNameLst>
                                      </p:cBhvr>
                                      <p:to>
                                        <p:strVal val="visible"/>
                                      </p:to>
                                    </p:set>
                                    <p:animEffect transition="in" filter="fade">
                                      <p:cBhvr>
                                        <p:cTn id="85" dur="1"/>
                                        <p:tgtEl>
                                          <p:spTgt spid="932"/>
                                        </p:tgtEl>
                                      </p:cBhvr>
                                    </p:animEffect>
                                  </p:childTnLst>
                                </p:cTn>
                              </p:par>
                            </p:childTnLst>
                          </p:cTn>
                        </p:par>
                      </p:childTnLst>
                    </p:cTn>
                  </p:par>
                  <p:par>
                    <p:cTn id="86" fill="hold">
                      <p:stCondLst>
                        <p:cond delay="indefinite"/>
                      </p:stCondLst>
                      <p:childTnLst>
                        <p:par>
                          <p:cTn id="87" fill="hold">
                            <p:stCondLst>
                              <p:cond delay="0"/>
                            </p:stCondLst>
                            <p:childTnLst>
                              <p:par>
                                <p:cTn id="88" presetID="1" presetClass="exit" presetSubtype="0" fill="hold" nodeType="clickEffect">
                                  <p:stCondLst>
                                    <p:cond delay="0"/>
                                  </p:stCondLst>
                                  <p:childTnLst>
                                    <p:set>
                                      <p:cBhvr>
                                        <p:cTn id="89" dur="1" fill="hold">
                                          <p:stCondLst>
                                            <p:cond delay="200"/>
                                          </p:stCondLst>
                                        </p:cTn>
                                        <p:tgtEl>
                                          <p:spTgt spid="932"/>
                                        </p:tgtEl>
                                        <p:attrNameLst>
                                          <p:attrName>style.visibility</p:attrName>
                                        </p:attrNameLst>
                                      </p:cBhvr>
                                      <p:to>
                                        <p:strVal val="hidden"/>
                                      </p:to>
                                    </p:set>
                                  </p:childTnLst>
                                </p:cTn>
                              </p:par>
                            </p:childTnLst>
                          </p:cTn>
                        </p:par>
                        <p:par>
                          <p:cTn id="90" fill="hold">
                            <p:stCondLst>
                              <p:cond delay="200"/>
                            </p:stCondLst>
                            <p:childTnLst>
                              <p:par>
                                <p:cTn id="91" presetID="10" presetClass="entr" presetSubtype="0" fill="hold" nodeType="afterEffect">
                                  <p:stCondLst>
                                    <p:cond delay="0"/>
                                  </p:stCondLst>
                                  <p:childTnLst>
                                    <p:set>
                                      <p:cBhvr>
                                        <p:cTn id="92" dur="1" fill="hold">
                                          <p:stCondLst>
                                            <p:cond delay="0"/>
                                          </p:stCondLst>
                                        </p:cTn>
                                        <p:tgtEl>
                                          <p:spTgt spid="1035"/>
                                        </p:tgtEl>
                                        <p:attrNameLst>
                                          <p:attrName>style.visibility</p:attrName>
                                        </p:attrNameLst>
                                      </p:cBhvr>
                                      <p:to>
                                        <p:strVal val="visible"/>
                                      </p:to>
                                    </p:set>
                                    <p:animEffect transition="in" filter="fade">
                                      <p:cBhvr>
                                        <p:cTn id="93" dur="1000"/>
                                        <p:tgtEl>
                                          <p:spTgt spid="1035"/>
                                        </p:tgtEl>
                                      </p:cBhvr>
                                    </p:animEffect>
                                  </p:childTnLst>
                                </p:cTn>
                              </p:par>
                              <p:par>
                                <p:cTn id="94" presetID="1" presetClass="exit" presetSubtype="0" fill="hold" nodeType="withEffect">
                                  <p:stCondLst>
                                    <p:cond delay="0"/>
                                  </p:stCondLst>
                                  <p:childTnLst>
                                    <p:set>
                                      <p:cBhvr>
                                        <p:cTn id="95" dur="1" fill="hold">
                                          <p:stCondLst>
                                            <p:cond delay="0"/>
                                          </p:stCondLst>
                                        </p:cTn>
                                        <p:tgtEl>
                                          <p:spTgt spid="1000"/>
                                        </p:tgtEl>
                                        <p:attrNameLst>
                                          <p:attrName>style.visibility</p:attrName>
                                        </p:attrNameLst>
                                      </p:cBhvr>
                                      <p:to>
                                        <p:strVal val="hidden"/>
                                      </p:to>
                                    </p:set>
                                  </p:childTnLst>
                                </p:cTn>
                              </p:par>
                              <p:par>
                                <p:cTn id="96" presetID="1" presetClass="exit" presetSubtype="0" fill="hold" nodeType="withEffect">
                                  <p:stCondLst>
                                    <p:cond delay="0"/>
                                  </p:stCondLst>
                                  <p:childTnLst>
                                    <p:set>
                                      <p:cBhvr>
                                        <p:cTn id="97" dur="1" fill="hold">
                                          <p:stCondLst>
                                            <p:cond delay="0"/>
                                          </p:stCondLst>
                                        </p:cTn>
                                        <p:tgtEl>
                                          <p:spTgt spid="1017"/>
                                        </p:tgtEl>
                                        <p:attrNameLst>
                                          <p:attrName>style.visibility</p:attrName>
                                        </p:attrNameLst>
                                      </p:cBhvr>
                                      <p:to>
                                        <p:strVal val="hidden"/>
                                      </p:to>
                                    </p:set>
                                  </p:childTnLst>
                                </p:cTn>
                              </p:par>
                              <p:par>
                                <p:cTn id="98" presetID="10" presetClass="entr" presetSubtype="0" fill="hold" nodeType="withEffect">
                                  <p:stCondLst>
                                    <p:cond delay="0"/>
                                  </p:stCondLst>
                                  <p:childTnLst>
                                    <p:set>
                                      <p:cBhvr>
                                        <p:cTn id="99" dur="1" fill="hold">
                                          <p:stCondLst>
                                            <p:cond delay="0"/>
                                          </p:stCondLst>
                                        </p:cTn>
                                        <p:tgtEl>
                                          <p:spTgt spid="903"/>
                                        </p:tgtEl>
                                        <p:attrNameLst>
                                          <p:attrName>style.visibility</p:attrName>
                                        </p:attrNameLst>
                                      </p:cBhvr>
                                      <p:to>
                                        <p:strVal val="visible"/>
                                      </p:to>
                                    </p:set>
                                    <p:animEffect transition="in" filter="fade">
                                      <p:cBhvr>
                                        <p:cTn id="100" dur="1"/>
                                        <p:tgtEl>
                                          <p:spTgt spid="903"/>
                                        </p:tgtEl>
                                      </p:cBhvr>
                                    </p:animEffect>
                                  </p:childTnLst>
                                </p:cTn>
                              </p:par>
                              <p:par>
                                <p:cTn id="101" presetID="10" presetClass="entr" presetSubtype="0" fill="hold" nodeType="withEffect">
                                  <p:stCondLst>
                                    <p:cond delay="0"/>
                                  </p:stCondLst>
                                  <p:childTnLst>
                                    <p:set>
                                      <p:cBhvr>
                                        <p:cTn id="102" dur="1" fill="hold">
                                          <p:stCondLst>
                                            <p:cond delay="0"/>
                                          </p:stCondLst>
                                        </p:cTn>
                                        <p:tgtEl>
                                          <p:spTgt spid="1035"/>
                                        </p:tgtEl>
                                        <p:attrNameLst>
                                          <p:attrName>style.visibility</p:attrName>
                                        </p:attrNameLst>
                                      </p:cBhvr>
                                      <p:to>
                                        <p:strVal val="visible"/>
                                      </p:to>
                                    </p:set>
                                    <p:animEffect transition="in" filter="fade">
                                      <p:cBhvr>
                                        <p:cTn id="103" dur="1"/>
                                        <p:tgtEl>
                                          <p:spTgt spid="1035"/>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047"/>
                                        </p:tgtEl>
                                        <p:attrNameLst>
                                          <p:attrName>style.visibility</p:attrName>
                                        </p:attrNameLst>
                                      </p:cBhvr>
                                      <p:to>
                                        <p:strVal val="visible"/>
                                      </p:to>
                                    </p:set>
                                    <p:animEffect transition="in" filter="fade">
                                      <p:cBhvr>
                                        <p:cTn id="108" dur="1"/>
                                        <p:tgtEl>
                                          <p:spTgt spid="1047"/>
                                        </p:tgtEl>
                                      </p:cBhvr>
                                    </p:animEffec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nodeType="clickEffect">
                                  <p:stCondLst>
                                    <p:cond delay="0"/>
                                  </p:stCondLst>
                                  <p:childTnLst>
                                    <p:set>
                                      <p:cBhvr>
                                        <p:cTn id="112" dur="1" fill="hold">
                                          <p:stCondLst>
                                            <p:cond delay="0"/>
                                          </p:stCondLst>
                                        </p:cTn>
                                        <p:tgtEl>
                                          <p:spTgt spid="1047"/>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nodeType="clickEffect">
                                  <p:stCondLst>
                                    <p:cond delay="0"/>
                                  </p:stCondLst>
                                  <p:childTnLst>
                                    <p:set>
                                      <p:cBhvr>
                                        <p:cTn id="116" dur="1" fill="hold">
                                          <p:stCondLst>
                                            <p:cond delay="0"/>
                                          </p:stCondLst>
                                        </p:cTn>
                                        <p:tgtEl>
                                          <p:spTgt spid="939"/>
                                        </p:tgtEl>
                                        <p:attrNameLst>
                                          <p:attrName>style.visibility</p:attrName>
                                        </p:attrNameLst>
                                      </p:cBhvr>
                                      <p:to>
                                        <p:strVal val="visible"/>
                                      </p:to>
                                    </p:set>
                                    <p:animEffect transition="in" filter="fade">
                                      <p:cBhvr>
                                        <p:cTn id="117" dur="1"/>
                                        <p:tgtEl>
                                          <p:spTgt spid="9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5"/>
        <p:cNvGrpSpPr/>
        <p:nvPr/>
      </p:nvGrpSpPr>
      <p:grpSpPr>
        <a:xfrm>
          <a:off x="0" y="0"/>
          <a:ext cx="0" cy="0"/>
          <a:chOff x="0" y="0"/>
          <a:chExt cx="0" cy="0"/>
        </a:xfrm>
      </p:grpSpPr>
      <p:sp>
        <p:nvSpPr>
          <p:cNvPr id="1056" name="Google Shape;1056;p39"/>
          <p:cNvSpPr txBox="1"/>
          <p:nvPr/>
        </p:nvSpPr>
        <p:spPr>
          <a:xfrm>
            <a:off x="707650" y="94825"/>
            <a:ext cx="7381500" cy="5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Concurrency</a:t>
            </a:r>
            <a:endParaRPr sz="2800">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Hudi Guarantees</a:t>
            </a:r>
            <a:endParaRPr sz="1800">
              <a:solidFill>
                <a:srgbClr val="12939A"/>
              </a:solidFill>
              <a:latin typeface="Helvetica Neue"/>
              <a:ea typeface="Helvetica Neue"/>
              <a:cs typeface="Helvetica Neue"/>
              <a:sym typeface="Helvetica Neue"/>
            </a:endParaRPr>
          </a:p>
        </p:txBody>
      </p:sp>
      <p:sp>
        <p:nvSpPr>
          <p:cNvPr id="1057" name="Google Shape;1057;p39"/>
          <p:cNvSpPr txBox="1"/>
          <p:nvPr/>
        </p:nvSpPr>
        <p:spPr>
          <a:xfrm>
            <a:off x="650850" y="1660725"/>
            <a:ext cx="7842300" cy="2408400"/>
          </a:xfrm>
          <a:prstGeom prst="rect">
            <a:avLst/>
          </a:prstGeom>
          <a:noFill/>
          <a:ln>
            <a:noFill/>
          </a:ln>
        </p:spPr>
        <p:txBody>
          <a:bodyPr spcFirstLastPara="1" wrap="square" lIns="91425" tIns="91425" rIns="91425" bIns="91425" anchor="t" anchorCtr="0">
            <a:noAutofit/>
          </a:bodyPr>
          <a:lstStyle/>
          <a:p>
            <a:pPr marL="457200" lvl="0" indent="-381000" algn="l" rtl="0">
              <a:lnSpc>
                <a:spcPct val="200000"/>
              </a:lnSpc>
              <a:spcBef>
                <a:spcPts val="0"/>
              </a:spcBef>
              <a:spcAft>
                <a:spcPts val="0"/>
              </a:spcAft>
              <a:buClr>
                <a:schemeClr val="dk2"/>
              </a:buClr>
              <a:buSzPts val="2400"/>
              <a:buFont typeface="Helvetica Neue"/>
              <a:buChar char="●"/>
            </a:pPr>
            <a:r>
              <a:rPr lang="en" sz="2400">
                <a:solidFill>
                  <a:schemeClr val="dk2"/>
                </a:solidFill>
                <a:latin typeface="Helvetica Neue"/>
                <a:ea typeface="Helvetica Neue"/>
                <a:cs typeface="Helvetica Neue"/>
                <a:sym typeface="Helvetica Neue"/>
              </a:rPr>
              <a:t>Multi-row atomicity</a:t>
            </a:r>
            <a:endParaRPr sz="2400">
              <a:solidFill>
                <a:schemeClr val="dk2"/>
              </a:solidFill>
              <a:latin typeface="Helvetica Neue"/>
              <a:ea typeface="Helvetica Neue"/>
              <a:cs typeface="Helvetica Neue"/>
              <a:sym typeface="Helvetica Neue"/>
            </a:endParaRPr>
          </a:p>
          <a:p>
            <a:pPr marL="457200" lvl="0" indent="-381000" algn="l" rtl="0">
              <a:lnSpc>
                <a:spcPct val="200000"/>
              </a:lnSpc>
              <a:spcBef>
                <a:spcPts val="0"/>
              </a:spcBef>
              <a:spcAft>
                <a:spcPts val="0"/>
              </a:spcAft>
              <a:buClr>
                <a:schemeClr val="dk2"/>
              </a:buClr>
              <a:buSzPts val="2400"/>
              <a:buFont typeface="Helvetica Neue"/>
              <a:buChar char="●"/>
            </a:pPr>
            <a:r>
              <a:rPr lang="en" sz="2400">
                <a:solidFill>
                  <a:schemeClr val="dk2"/>
                </a:solidFill>
                <a:latin typeface="Helvetica Neue"/>
                <a:ea typeface="Helvetica Neue"/>
                <a:cs typeface="Helvetica Neue"/>
                <a:sym typeface="Helvetica Neue"/>
              </a:rPr>
              <a:t>MVCC providing Snapshot isolation</a:t>
            </a:r>
            <a:endParaRPr sz="2400">
              <a:solidFill>
                <a:schemeClr val="dk2"/>
              </a:solidFill>
              <a:latin typeface="Helvetica Neue"/>
              <a:ea typeface="Helvetica Neue"/>
              <a:cs typeface="Helvetica Neue"/>
              <a:sym typeface="Helvetica Neue"/>
            </a:endParaRPr>
          </a:p>
          <a:p>
            <a:pPr marL="914400" lvl="0" indent="0" algn="l" rtl="0">
              <a:lnSpc>
                <a:spcPct val="150000"/>
              </a:lnSpc>
              <a:spcBef>
                <a:spcPts val="0"/>
              </a:spcBef>
              <a:spcAft>
                <a:spcPts val="0"/>
              </a:spcAft>
              <a:buNone/>
            </a:pPr>
            <a:endParaRPr b="1">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7">
                                            <p:txEl>
                                              <p:pRg st="0" end="0"/>
                                            </p:txEl>
                                          </p:spTgt>
                                        </p:tgtEl>
                                        <p:attrNameLst>
                                          <p:attrName>style.visibility</p:attrName>
                                        </p:attrNameLst>
                                      </p:cBhvr>
                                      <p:to>
                                        <p:strVal val="visible"/>
                                      </p:to>
                                    </p:set>
                                    <p:animEffect transition="in" filter="fade">
                                      <p:cBhvr>
                                        <p:cTn id="7" dur="1000"/>
                                        <p:tgtEl>
                                          <p:spTgt spid="10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57">
                                            <p:txEl>
                                              <p:pRg st="1" end="1"/>
                                            </p:txEl>
                                          </p:spTgt>
                                        </p:tgtEl>
                                        <p:attrNameLst>
                                          <p:attrName>style.visibility</p:attrName>
                                        </p:attrNameLst>
                                      </p:cBhvr>
                                      <p:to>
                                        <p:strVal val="visible"/>
                                      </p:to>
                                    </p:set>
                                    <p:animEffect transition="in" filter="fade">
                                      <p:cBhvr>
                                        <p:cTn id="12" dur="1000"/>
                                        <p:tgtEl>
                                          <p:spTgt spid="105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57">
                                            <p:txEl>
                                              <p:pRg st="2" end="2"/>
                                            </p:txEl>
                                          </p:spTgt>
                                        </p:tgtEl>
                                        <p:attrNameLst>
                                          <p:attrName>style.visibility</p:attrName>
                                        </p:attrNameLst>
                                      </p:cBhvr>
                                      <p:to>
                                        <p:strVal val="visible"/>
                                      </p:to>
                                    </p:set>
                                    <p:animEffect transition="in" filter="fade">
                                      <p:cBhvr>
                                        <p:cTn id="17" dur="1000"/>
                                        <p:tgtEl>
                                          <p:spTgt spid="105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40"/>
          <p:cNvSpPr txBox="1"/>
          <p:nvPr/>
        </p:nvSpPr>
        <p:spPr>
          <a:xfrm>
            <a:off x="712875" y="1968700"/>
            <a:ext cx="7333800" cy="50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600">
                <a:latin typeface="Helvetica Neue"/>
                <a:ea typeface="Helvetica Neue"/>
                <a:cs typeface="Helvetica Neue"/>
                <a:sym typeface="Helvetica Neue"/>
              </a:rPr>
              <a:t>Use-cases</a:t>
            </a:r>
            <a:endParaRPr sz="4600">
              <a:latin typeface="Helvetica Neue"/>
              <a:ea typeface="Helvetica Neue"/>
              <a:cs typeface="Helvetica Neue"/>
              <a:sym typeface="Helvetica Neue"/>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66"/>
        <p:cNvGrpSpPr/>
        <p:nvPr/>
      </p:nvGrpSpPr>
      <p:grpSpPr>
        <a:xfrm>
          <a:off x="0" y="0"/>
          <a:ext cx="0" cy="0"/>
          <a:chOff x="0" y="0"/>
          <a:chExt cx="0" cy="0"/>
        </a:xfrm>
      </p:grpSpPr>
      <p:sp>
        <p:nvSpPr>
          <p:cNvPr id="1067" name="Google Shape;1067;p41"/>
          <p:cNvSpPr/>
          <p:nvPr/>
        </p:nvSpPr>
        <p:spPr>
          <a:xfrm>
            <a:off x="832700" y="1148875"/>
            <a:ext cx="1451100" cy="261000"/>
          </a:xfrm>
          <a:prstGeom prst="roundRect">
            <a:avLst>
              <a:gd name="adj" fmla="val 16667"/>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t>Kafka </a:t>
            </a:r>
            <a:endParaRPr sz="1100" b="1"/>
          </a:p>
        </p:txBody>
      </p:sp>
      <p:sp>
        <p:nvSpPr>
          <p:cNvPr id="1068" name="Google Shape;1068;p41"/>
          <p:cNvSpPr/>
          <p:nvPr/>
        </p:nvSpPr>
        <p:spPr>
          <a:xfrm>
            <a:off x="832700" y="1485104"/>
            <a:ext cx="1451100" cy="261000"/>
          </a:xfrm>
          <a:prstGeom prst="roundRect">
            <a:avLst>
              <a:gd name="adj" fmla="val 16667"/>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t>Schemaless</a:t>
            </a:r>
            <a:endParaRPr sz="1100" b="1"/>
          </a:p>
        </p:txBody>
      </p:sp>
      <p:sp>
        <p:nvSpPr>
          <p:cNvPr id="1069" name="Google Shape;1069;p41"/>
          <p:cNvSpPr/>
          <p:nvPr/>
        </p:nvSpPr>
        <p:spPr>
          <a:xfrm>
            <a:off x="832700" y="1821332"/>
            <a:ext cx="1451100" cy="261000"/>
          </a:xfrm>
          <a:prstGeom prst="roundRect">
            <a:avLst>
              <a:gd name="adj" fmla="val 16667"/>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t>MySQL</a:t>
            </a:r>
            <a:endParaRPr sz="1100" b="1"/>
          </a:p>
        </p:txBody>
      </p:sp>
      <p:sp>
        <p:nvSpPr>
          <p:cNvPr id="1070" name="Google Shape;1070;p41"/>
          <p:cNvSpPr/>
          <p:nvPr/>
        </p:nvSpPr>
        <p:spPr>
          <a:xfrm>
            <a:off x="832700" y="2157561"/>
            <a:ext cx="1451100" cy="261000"/>
          </a:xfrm>
          <a:prstGeom prst="roundRect">
            <a:avLst>
              <a:gd name="adj" fmla="val 16667"/>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t>Cassandra</a:t>
            </a:r>
            <a:endParaRPr sz="1100" b="1"/>
          </a:p>
        </p:txBody>
      </p:sp>
      <p:sp>
        <p:nvSpPr>
          <p:cNvPr id="1071" name="Google Shape;1071;p41"/>
          <p:cNvSpPr/>
          <p:nvPr/>
        </p:nvSpPr>
        <p:spPr>
          <a:xfrm>
            <a:off x="832700" y="2493790"/>
            <a:ext cx="1451100" cy="261000"/>
          </a:xfrm>
          <a:prstGeom prst="roundRect">
            <a:avLst>
              <a:gd name="adj" fmla="val 16667"/>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t>ElasticSearch</a:t>
            </a:r>
            <a:endParaRPr sz="1000" b="1"/>
          </a:p>
        </p:txBody>
      </p:sp>
      <p:sp>
        <p:nvSpPr>
          <p:cNvPr id="1072" name="Google Shape;1072;p41"/>
          <p:cNvSpPr txBox="1"/>
          <p:nvPr/>
        </p:nvSpPr>
        <p:spPr>
          <a:xfrm>
            <a:off x="697102" y="139550"/>
            <a:ext cx="6960000" cy="8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Uber’s data ingestion into Hadoop</a:t>
            </a:r>
            <a:endParaRPr sz="2800">
              <a:latin typeface="Helvetica Neue"/>
              <a:ea typeface="Helvetica Neue"/>
              <a:cs typeface="Helvetica Neue"/>
              <a:sym typeface="Helvetica Neue"/>
            </a:endParaRPr>
          </a:p>
        </p:txBody>
      </p:sp>
      <p:sp>
        <p:nvSpPr>
          <p:cNvPr id="1073" name="Google Shape;1073;p41"/>
          <p:cNvSpPr/>
          <p:nvPr/>
        </p:nvSpPr>
        <p:spPr>
          <a:xfrm>
            <a:off x="3866775" y="1590450"/>
            <a:ext cx="1812050" cy="709350"/>
          </a:xfrm>
          <a:prstGeom prst="flowChartPreparation">
            <a:avLst/>
          </a:prstGeom>
          <a:gradFill>
            <a:gsLst>
              <a:gs pos="0">
                <a:srgbClr val="51AB2A"/>
              </a:gs>
              <a:gs pos="100000">
                <a:srgbClr val="203E13"/>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rgbClr val="FFFFFF"/>
              </a:solidFill>
            </a:endParaRPr>
          </a:p>
          <a:p>
            <a:pPr marL="0" lvl="0" indent="0" algn="ctr" rtl="0">
              <a:spcBef>
                <a:spcPts val="0"/>
              </a:spcBef>
              <a:spcAft>
                <a:spcPts val="0"/>
              </a:spcAft>
              <a:buNone/>
            </a:pPr>
            <a:r>
              <a:rPr lang="en" b="1">
                <a:solidFill>
                  <a:srgbClr val="FFFFFF"/>
                </a:solidFill>
              </a:rPr>
              <a:t>Uber </a:t>
            </a:r>
            <a:r>
              <a:rPr lang="en">
                <a:solidFill>
                  <a:srgbClr val="FFFFFF"/>
                </a:solidFill>
              </a:rPr>
              <a:t>Ingestion</a:t>
            </a:r>
            <a:endParaRPr>
              <a:solidFill>
                <a:srgbClr val="FFFFFF"/>
              </a:solidFill>
            </a:endParaRPr>
          </a:p>
          <a:p>
            <a:pPr marL="0" lvl="0" indent="0" algn="ctr" rtl="0">
              <a:spcBef>
                <a:spcPts val="0"/>
              </a:spcBef>
              <a:spcAft>
                <a:spcPts val="0"/>
              </a:spcAft>
              <a:buNone/>
            </a:pPr>
            <a:r>
              <a:rPr lang="en" sz="1300">
                <a:solidFill>
                  <a:srgbClr val="FFFFFF"/>
                </a:solidFill>
              </a:rPr>
              <a:t>(Marmaray)</a:t>
            </a:r>
            <a:endParaRPr sz="1300">
              <a:solidFill>
                <a:srgbClr val="FFFFFF"/>
              </a:solidFill>
            </a:endParaRPr>
          </a:p>
          <a:p>
            <a:pPr marL="0" lvl="0" indent="0" algn="ctr" rtl="0">
              <a:spcBef>
                <a:spcPts val="0"/>
              </a:spcBef>
              <a:spcAft>
                <a:spcPts val="0"/>
              </a:spcAft>
              <a:buNone/>
            </a:pPr>
            <a:endParaRPr sz="1200" b="1">
              <a:solidFill>
                <a:srgbClr val="FFFFFF"/>
              </a:solidFill>
            </a:endParaRPr>
          </a:p>
        </p:txBody>
      </p:sp>
      <p:cxnSp>
        <p:nvCxnSpPr>
          <p:cNvPr id="1074" name="Google Shape;1074;p41"/>
          <p:cNvCxnSpPr>
            <a:stCxn id="1073" idx="3"/>
            <a:endCxn id="1075" idx="2"/>
          </p:cNvCxnSpPr>
          <p:nvPr/>
        </p:nvCxnSpPr>
        <p:spPr>
          <a:xfrm rot="10800000" flipH="1">
            <a:off x="5678825" y="1935525"/>
            <a:ext cx="339900" cy="9600"/>
          </a:xfrm>
          <a:prstGeom prst="straightConnector1">
            <a:avLst/>
          </a:prstGeom>
          <a:noFill/>
          <a:ln w="19050" cap="flat" cmpd="sng">
            <a:solidFill>
              <a:srgbClr val="000000"/>
            </a:solidFill>
            <a:prstDash val="solid"/>
            <a:round/>
            <a:headEnd type="none" w="med" len="med"/>
            <a:tailEnd type="triangle" w="med" len="med"/>
          </a:ln>
        </p:spPr>
      </p:cxnSp>
      <p:sp>
        <p:nvSpPr>
          <p:cNvPr id="1075" name="Google Shape;1075;p41"/>
          <p:cNvSpPr/>
          <p:nvPr/>
        </p:nvSpPr>
        <p:spPr>
          <a:xfrm>
            <a:off x="6018701" y="1504908"/>
            <a:ext cx="2157300" cy="861000"/>
          </a:xfrm>
          <a:prstGeom prst="can">
            <a:avLst>
              <a:gd name="adj" fmla="val 25000"/>
            </a:avLst>
          </a:prstGeom>
          <a:gradFill>
            <a:gsLst>
              <a:gs pos="0">
                <a:srgbClr val="8C8C8C"/>
              </a:gs>
              <a:gs pos="100000">
                <a:srgbClr val="404040"/>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rPr>
              <a:t>HDFS</a:t>
            </a:r>
            <a:endParaRPr sz="1200">
              <a:solidFill>
                <a:srgbClr val="FFFFFF"/>
              </a:solidFill>
            </a:endParaRPr>
          </a:p>
          <a:p>
            <a:pPr marL="0" lvl="0" indent="0" algn="ctr" rtl="0">
              <a:spcBef>
                <a:spcPts val="0"/>
              </a:spcBef>
              <a:spcAft>
                <a:spcPts val="0"/>
              </a:spcAft>
              <a:buNone/>
            </a:pPr>
            <a:endParaRPr sz="1200">
              <a:solidFill>
                <a:srgbClr val="FFFFFF"/>
              </a:solidFill>
            </a:endParaRPr>
          </a:p>
        </p:txBody>
      </p:sp>
      <p:grpSp>
        <p:nvGrpSpPr>
          <p:cNvPr id="1076" name="Google Shape;1076;p41"/>
          <p:cNvGrpSpPr/>
          <p:nvPr/>
        </p:nvGrpSpPr>
        <p:grpSpPr>
          <a:xfrm>
            <a:off x="2283800" y="1279375"/>
            <a:ext cx="1402925" cy="1344915"/>
            <a:chOff x="2283800" y="1279375"/>
            <a:chExt cx="1402925" cy="1344915"/>
          </a:xfrm>
        </p:grpSpPr>
        <p:cxnSp>
          <p:nvCxnSpPr>
            <p:cNvPr id="1077" name="Google Shape;1077;p41"/>
            <p:cNvCxnSpPr>
              <a:stCxn id="1067" idx="3"/>
              <a:endCxn id="1078" idx="1"/>
            </p:cNvCxnSpPr>
            <p:nvPr/>
          </p:nvCxnSpPr>
          <p:spPr>
            <a:xfrm>
              <a:off x="2283800" y="1279375"/>
              <a:ext cx="200100" cy="665700"/>
            </a:xfrm>
            <a:prstGeom prst="straightConnector1">
              <a:avLst/>
            </a:prstGeom>
            <a:noFill/>
            <a:ln w="19050" cap="flat" cmpd="sng">
              <a:solidFill>
                <a:srgbClr val="000000"/>
              </a:solidFill>
              <a:prstDash val="solid"/>
              <a:round/>
              <a:headEnd type="none" w="med" len="med"/>
              <a:tailEnd type="triangle" w="med" len="med"/>
            </a:ln>
          </p:spPr>
        </p:cxnSp>
        <p:cxnSp>
          <p:nvCxnSpPr>
            <p:cNvPr id="1079" name="Google Shape;1079;p41"/>
            <p:cNvCxnSpPr>
              <a:stCxn id="1068" idx="3"/>
              <a:endCxn id="1078" idx="1"/>
            </p:cNvCxnSpPr>
            <p:nvPr/>
          </p:nvCxnSpPr>
          <p:spPr>
            <a:xfrm>
              <a:off x="2283800" y="1615604"/>
              <a:ext cx="200100" cy="329400"/>
            </a:xfrm>
            <a:prstGeom prst="straightConnector1">
              <a:avLst/>
            </a:prstGeom>
            <a:noFill/>
            <a:ln w="19050" cap="flat" cmpd="sng">
              <a:solidFill>
                <a:srgbClr val="000000"/>
              </a:solidFill>
              <a:prstDash val="solid"/>
              <a:round/>
              <a:headEnd type="none" w="med" len="med"/>
              <a:tailEnd type="triangle" w="med" len="med"/>
            </a:ln>
          </p:spPr>
        </p:cxnSp>
        <p:cxnSp>
          <p:nvCxnSpPr>
            <p:cNvPr id="1080" name="Google Shape;1080;p41"/>
            <p:cNvCxnSpPr>
              <a:stCxn id="1069" idx="3"/>
              <a:endCxn id="1078" idx="1"/>
            </p:cNvCxnSpPr>
            <p:nvPr/>
          </p:nvCxnSpPr>
          <p:spPr>
            <a:xfrm rot="10800000" flipH="1">
              <a:off x="2283800" y="1945232"/>
              <a:ext cx="200100" cy="6600"/>
            </a:xfrm>
            <a:prstGeom prst="straightConnector1">
              <a:avLst/>
            </a:prstGeom>
            <a:noFill/>
            <a:ln w="19050" cap="flat" cmpd="sng">
              <a:solidFill>
                <a:srgbClr val="000000"/>
              </a:solidFill>
              <a:prstDash val="solid"/>
              <a:round/>
              <a:headEnd type="none" w="med" len="med"/>
              <a:tailEnd type="triangle" w="med" len="med"/>
            </a:ln>
          </p:spPr>
        </p:cxnSp>
        <p:cxnSp>
          <p:nvCxnSpPr>
            <p:cNvPr id="1081" name="Google Shape;1081;p41"/>
            <p:cNvCxnSpPr>
              <a:stCxn id="1070" idx="3"/>
              <a:endCxn id="1078" idx="1"/>
            </p:cNvCxnSpPr>
            <p:nvPr/>
          </p:nvCxnSpPr>
          <p:spPr>
            <a:xfrm rot="10800000" flipH="1">
              <a:off x="2283800" y="1945161"/>
              <a:ext cx="200100" cy="342900"/>
            </a:xfrm>
            <a:prstGeom prst="straightConnector1">
              <a:avLst/>
            </a:prstGeom>
            <a:noFill/>
            <a:ln w="19050" cap="flat" cmpd="sng">
              <a:solidFill>
                <a:srgbClr val="000000"/>
              </a:solidFill>
              <a:prstDash val="solid"/>
              <a:round/>
              <a:headEnd type="none" w="med" len="med"/>
              <a:tailEnd type="triangle" w="med" len="med"/>
            </a:ln>
          </p:spPr>
        </p:cxnSp>
        <p:cxnSp>
          <p:nvCxnSpPr>
            <p:cNvPr id="1082" name="Google Shape;1082;p41"/>
            <p:cNvCxnSpPr>
              <a:stCxn id="1071" idx="3"/>
              <a:endCxn id="1078" idx="1"/>
            </p:cNvCxnSpPr>
            <p:nvPr/>
          </p:nvCxnSpPr>
          <p:spPr>
            <a:xfrm rot="10800000" flipH="1">
              <a:off x="2283800" y="1945090"/>
              <a:ext cx="200100" cy="679200"/>
            </a:xfrm>
            <a:prstGeom prst="straightConnector1">
              <a:avLst/>
            </a:prstGeom>
            <a:noFill/>
            <a:ln w="19050" cap="flat" cmpd="sng">
              <a:solidFill>
                <a:srgbClr val="000000"/>
              </a:solidFill>
              <a:prstDash val="solid"/>
              <a:round/>
              <a:headEnd type="none" w="med" len="med"/>
              <a:tailEnd type="triangle" w="med" len="med"/>
            </a:ln>
          </p:spPr>
        </p:cxnSp>
        <p:sp>
          <p:nvSpPr>
            <p:cNvPr id="1078" name="Google Shape;1078;p41"/>
            <p:cNvSpPr/>
            <p:nvPr/>
          </p:nvSpPr>
          <p:spPr>
            <a:xfrm>
              <a:off x="2483896" y="1794327"/>
              <a:ext cx="1202829" cy="301613"/>
            </a:xfrm>
            <a:prstGeom prst="flowChartMagneticDrum">
              <a:avLst/>
            </a:prstGeom>
            <a:gradFill>
              <a:gsLst>
                <a:gs pos="0">
                  <a:srgbClr val="8C8C8C"/>
                </a:gs>
                <a:gs pos="100000">
                  <a:srgbClr val="404040"/>
                </a:gs>
              </a:gsLst>
              <a:lin ang="5400012" scaled="0"/>
            </a:gra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100" b="1">
                  <a:solidFill>
                    <a:srgbClr val="FFFFFF"/>
                  </a:solidFill>
                </a:rPr>
                <a:t>Kafka</a:t>
              </a:r>
              <a:endParaRPr sz="1100" b="1">
                <a:solidFill>
                  <a:srgbClr val="FFFFFF"/>
                </a:solidFill>
              </a:endParaRPr>
            </a:p>
          </p:txBody>
        </p:sp>
      </p:grpSp>
      <p:cxnSp>
        <p:nvCxnSpPr>
          <p:cNvPr id="1083" name="Google Shape;1083;p41"/>
          <p:cNvCxnSpPr>
            <a:stCxn id="1078" idx="4"/>
            <a:endCxn id="1073" idx="1"/>
          </p:cNvCxnSpPr>
          <p:nvPr/>
        </p:nvCxnSpPr>
        <p:spPr>
          <a:xfrm>
            <a:off x="3686725" y="1945133"/>
            <a:ext cx="180000" cy="0"/>
          </a:xfrm>
          <a:prstGeom prst="straightConnector1">
            <a:avLst/>
          </a:prstGeom>
          <a:noFill/>
          <a:ln w="19050" cap="flat" cmpd="sng">
            <a:solidFill>
              <a:srgbClr val="000000"/>
            </a:solidFill>
            <a:prstDash val="solid"/>
            <a:round/>
            <a:headEnd type="none" w="med" len="med"/>
            <a:tailEnd type="triangle" w="med" len="med"/>
          </a:ln>
        </p:spPr>
      </p:cxnSp>
      <p:sp>
        <p:nvSpPr>
          <p:cNvPr id="1084" name="Google Shape;1084;p41"/>
          <p:cNvSpPr txBox="1">
            <a:spLocks noGrp="1"/>
          </p:cNvSpPr>
          <p:nvPr>
            <p:ph type="body" idx="1"/>
          </p:nvPr>
        </p:nvSpPr>
        <p:spPr>
          <a:xfrm>
            <a:off x="430125" y="3128124"/>
            <a:ext cx="8071200" cy="19617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Clr>
                <a:srgbClr val="000000"/>
              </a:buClr>
              <a:buSzPts val="1400"/>
              <a:buChar char="●"/>
            </a:pPr>
            <a:r>
              <a:rPr lang="en" sz="1400">
                <a:solidFill>
                  <a:srgbClr val="000000"/>
                </a:solidFill>
                <a:latin typeface="Arial"/>
                <a:ea typeface="Arial"/>
                <a:cs typeface="Arial"/>
                <a:sym typeface="Arial"/>
              </a:rPr>
              <a:t>Ingest </a:t>
            </a:r>
            <a:r>
              <a:rPr lang="en" sz="1400">
                <a:solidFill>
                  <a:srgbClr val="12939A"/>
                </a:solidFill>
              </a:rPr>
              <a:t>100’s</a:t>
            </a:r>
            <a:r>
              <a:rPr lang="en" sz="1400">
                <a:solidFill>
                  <a:srgbClr val="000000"/>
                </a:solidFill>
                <a:latin typeface="Arial"/>
                <a:ea typeface="Arial"/>
                <a:cs typeface="Arial"/>
                <a:sym typeface="Arial"/>
              </a:rPr>
              <a:t> of Terabytes of data </a:t>
            </a:r>
            <a:r>
              <a:rPr lang="en" sz="1400">
                <a:solidFill>
                  <a:srgbClr val="000000"/>
                </a:solidFill>
              </a:rPr>
              <a:t>spanning across </a:t>
            </a:r>
            <a:r>
              <a:rPr lang="en" sz="1400">
                <a:solidFill>
                  <a:srgbClr val="12939A"/>
                </a:solidFill>
              </a:rPr>
              <a:t>1000’s</a:t>
            </a:r>
            <a:r>
              <a:rPr lang="en" sz="1400">
                <a:solidFill>
                  <a:srgbClr val="000000"/>
                </a:solidFill>
              </a:rPr>
              <a:t> of datasets daily</a:t>
            </a:r>
            <a:endParaRPr sz="1400">
              <a:solidFill>
                <a:srgbClr val="000000"/>
              </a:solidFill>
              <a:latin typeface="Arial"/>
              <a:ea typeface="Arial"/>
              <a:cs typeface="Arial"/>
              <a:sym typeface="Arial"/>
            </a:endParaRPr>
          </a:p>
          <a:p>
            <a:pPr marL="457200" lvl="0" indent="-317500" algn="l" rtl="0">
              <a:lnSpc>
                <a:spcPct val="150000"/>
              </a:lnSpc>
              <a:spcBef>
                <a:spcPts val="0"/>
              </a:spcBef>
              <a:spcAft>
                <a:spcPts val="0"/>
              </a:spcAft>
              <a:buClr>
                <a:srgbClr val="000000"/>
              </a:buClr>
              <a:buSzPts val="1400"/>
              <a:buChar char="●"/>
            </a:pPr>
            <a:r>
              <a:rPr lang="en" sz="1400">
                <a:solidFill>
                  <a:srgbClr val="000000"/>
                </a:solidFill>
              </a:rPr>
              <a:t>A</a:t>
            </a:r>
            <a:r>
              <a:rPr lang="en" sz="1400">
                <a:solidFill>
                  <a:srgbClr val="000000"/>
                </a:solidFill>
                <a:latin typeface="Arial"/>
                <a:ea typeface="Arial"/>
                <a:cs typeface="Arial"/>
                <a:sym typeface="Arial"/>
              </a:rPr>
              <a:t>ll our rawdata (ingested from different sources) is in HUDI format. This data is of the order of </a:t>
            </a:r>
            <a:r>
              <a:rPr lang="en" sz="1400">
                <a:solidFill>
                  <a:srgbClr val="12939A"/>
                </a:solidFill>
                <a:latin typeface="Arial"/>
                <a:ea typeface="Arial"/>
                <a:cs typeface="Arial"/>
                <a:sym typeface="Arial"/>
              </a:rPr>
              <a:t>10</a:t>
            </a:r>
            <a:r>
              <a:rPr lang="en" sz="1400">
                <a:solidFill>
                  <a:srgbClr val="12939A"/>
                </a:solidFill>
              </a:rPr>
              <a:t>’s of p</a:t>
            </a:r>
            <a:r>
              <a:rPr lang="en" sz="1400">
                <a:solidFill>
                  <a:srgbClr val="12939A"/>
                </a:solidFill>
                <a:latin typeface="Arial"/>
                <a:ea typeface="Arial"/>
                <a:cs typeface="Arial"/>
                <a:sym typeface="Arial"/>
              </a:rPr>
              <a:t>etabytes.</a:t>
            </a:r>
            <a:endParaRPr sz="1400">
              <a:solidFill>
                <a:srgbClr val="12939A"/>
              </a:solidFill>
              <a:latin typeface="Arial"/>
              <a:ea typeface="Arial"/>
              <a:cs typeface="Arial"/>
              <a:sym typeface="Arial"/>
            </a:endParaRPr>
          </a:p>
          <a:p>
            <a:pPr marL="0" lvl="0" indent="0" algn="l" rtl="0">
              <a:spcBef>
                <a:spcPts val="1600"/>
              </a:spcBef>
              <a:spcAft>
                <a:spcPts val="0"/>
              </a:spcAft>
              <a:buNone/>
            </a:pPr>
            <a:endParaRPr sz="1400">
              <a:solidFill>
                <a:srgbClr val="000000"/>
              </a:solidFill>
            </a:endParaRPr>
          </a:p>
          <a:p>
            <a:pPr marL="0" lvl="0" indent="0" algn="l" rtl="0">
              <a:spcBef>
                <a:spcPts val="1600"/>
              </a:spcBef>
              <a:spcAft>
                <a:spcPts val="1600"/>
              </a:spcAft>
              <a:buNone/>
            </a:pPr>
            <a:endParaRPr sz="1400">
              <a:solidFill>
                <a:srgbClr val="000000"/>
              </a:solidFill>
              <a:latin typeface="Arial"/>
              <a:ea typeface="Arial"/>
              <a:cs typeface="Arial"/>
              <a:sym typeface="Arial"/>
            </a:endParaRPr>
          </a:p>
        </p:txBody>
      </p:sp>
      <p:pic>
        <p:nvPicPr>
          <p:cNvPr id="1085" name="Google Shape;1085;p41"/>
          <p:cNvPicPr preferRelativeResize="0"/>
          <p:nvPr/>
        </p:nvPicPr>
        <p:blipFill rotWithShape="1">
          <a:blip r:embed="rId3">
            <a:alphaModFix/>
          </a:blip>
          <a:srcRect t="8568" b="8560"/>
          <a:stretch/>
        </p:blipFill>
        <p:spPr>
          <a:xfrm>
            <a:off x="6598950" y="2031100"/>
            <a:ext cx="996793" cy="334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67"/>
                                        </p:tgtEl>
                                        <p:attrNameLst>
                                          <p:attrName>style.visibility</p:attrName>
                                        </p:attrNameLst>
                                      </p:cBhvr>
                                      <p:to>
                                        <p:strVal val="visible"/>
                                      </p:to>
                                    </p:set>
                                    <p:animEffect transition="in" filter="fade">
                                      <p:cBhvr>
                                        <p:cTn id="7" dur="1000"/>
                                        <p:tgtEl>
                                          <p:spTgt spid="1067"/>
                                        </p:tgtEl>
                                      </p:cBhvr>
                                    </p:animEffect>
                                  </p:childTnLst>
                                </p:cTn>
                              </p:par>
                              <p:par>
                                <p:cTn id="8" presetID="10" presetClass="entr" presetSubtype="0" fill="hold" nodeType="withEffect">
                                  <p:stCondLst>
                                    <p:cond delay="0"/>
                                  </p:stCondLst>
                                  <p:childTnLst>
                                    <p:set>
                                      <p:cBhvr>
                                        <p:cTn id="9" dur="1" fill="hold">
                                          <p:stCondLst>
                                            <p:cond delay="0"/>
                                          </p:stCondLst>
                                        </p:cTn>
                                        <p:tgtEl>
                                          <p:spTgt spid="1068"/>
                                        </p:tgtEl>
                                        <p:attrNameLst>
                                          <p:attrName>style.visibility</p:attrName>
                                        </p:attrNameLst>
                                      </p:cBhvr>
                                      <p:to>
                                        <p:strVal val="visible"/>
                                      </p:to>
                                    </p:set>
                                    <p:animEffect transition="in" filter="fade">
                                      <p:cBhvr>
                                        <p:cTn id="10" dur="1000"/>
                                        <p:tgtEl>
                                          <p:spTgt spid="1068"/>
                                        </p:tgtEl>
                                      </p:cBhvr>
                                    </p:animEffect>
                                  </p:childTnLst>
                                </p:cTn>
                              </p:par>
                              <p:par>
                                <p:cTn id="11" presetID="10" presetClass="entr" presetSubtype="0" fill="hold" nodeType="withEffect">
                                  <p:stCondLst>
                                    <p:cond delay="0"/>
                                  </p:stCondLst>
                                  <p:childTnLst>
                                    <p:set>
                                      <p:cBhvr>
                                        <p:cTn id="12" dur="1" fill="hold">
                                          <p:stCondLst>
                                            <p:cond delay="0"/>
                                          </p:stCondLst>
                                        </p:cTn>
                                        <p:tgtEl>
                                          <p:spTgt spid="1069"/>
                                        </p:tgtEl>
                                        <p:attrNameLst>
                                          <p:attrName>style.visibility</p:attrName>
                                        </p:attrNameLst>
                                      </p:cBhvr>
                                      <p:to>
                                        <p:strVal val="visible"/>
                                      </p:to>
                                    </p:set>
                                    <p:animEffect transition="in" filter="fade">
                                      <p:cBhvr>
                                        <p:cTn id="13" dur="1000"/>
                                        <p:tgtEl>
                                          <p:spTgt spid="1069"/>
                                        </p:tgtEl>
                                      </p:cBhvr>
                                    </p:animEffect>
                                  </p:childTnLst>
                                </p:cTn>
                              </p:par>
                              <p:par>
                                <p:cTn id="14" presetID="10" presetClass="entr" presetSubtype="0" fill="hold" nodeType="withEffect">
                                  <p:stCondLst>
                                    <p:cond delay="0"/>
                                  </p:stCondLst>
                                  <p:childTnLst>
                                    <p:set>
                                      <p:cBhvr>
                                        <p:cTn id="15" dur="1" fill="hold">
                                          <p:stCondLst>
                                            <p:cond delay="0"/>
                                          </p:stCondLst>
                                        </p:cTn>
                                        <p:tgtEl>
                                          <p:spTgt spid="1070"/>
                                        </p:tgtEl>
                                        <p:attrNameLst>
                                          <p:attrName>style.visibility</p:attrName>
                                        </p:attrNameLst>
                                      </p:cBhvr>
                                      <p:to>
                                        <p:strVal val="visible"/>
                                      </p:to>
                                    </p:set>
                                    <p:animEffect transition="in" filter="fade">
                                      <p:cBhvr>
                                        <p:cTn id="16" dur="1000"/>
                                        <p:tgtEl>
                                          <p:spTgt spid="1070"/>
                                        </p:tgtEl>
                                      </p:cBhvr>
                                    </p:animEffect>
                                  </p:childTnLst>
                                </p:cTn>
                              </p:par>
                              <p:par>
                                <p:cTn id="17" presetID="10" presetClass="entr" presetSubtype="0" fill="hold" nodeType="withEffect">
                                  <p:stCondLst>
                                    <p:cond delay="0"/>
                                  </p:stCondLst>
                                  <p:childTnLst>
                                    <p:set>
                                      <p:cBhvr>
                                        <p:cTn id="18" dur="1" fill="hold">
                                          <p:stCondLst>
                                            <p:cond delay="0"/>
                                          </p:stCondLst>
                                        </p:cTn>
                                        <p:tgtEl>
                                          <p:spTgt spid="1071"/>
                                        </p:tgtEl>
                                        <p:attrNameLst>
                                          <p:attrName>style.visibility</p:attrName>
                                        </p:attrNameLst>
                                      </p:cBhvr>
                                      <p:to>
                                        <p:strVal val="visible"/>
                                      </p:to>
                                    </p:set>
                                    <p:animEffect transition="in" filter="fade">
                                      <p:cBhvr>
                                        <p:cTn id="19" dur="1000"/>
                                        <p:tgtEl>
                                          <p:spTgt spid="107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76"/>
                                        </p:tgtEl>
                                        <p:attrNameLst>
                                          <p:attrName>style.visibility</p:attrName>
                                        </p:attrNameLst>
                                      </p:cBhvr>
                                      <p:to>
                                        <p:strVal val="visible"/>
                                      </p:to>
                                    </p:set>
                                    <p:animEffect transition="in" filter="fade">
                                      <p:cBhvr>
                                        <p:cTn id="24" dur="1000"/>
                                        <p:tgtEl>
                                          <p:spTgt spid="107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073"/>
                                        </p:tgtEl>
                                        <p:attrNameLst>
                                          <p:attrName>style.visibility</p:attrName>
                                        </p:attrNameLst>
                                      </p:cBhvr>
                                      <p:to>
                                        <p:strVal val="visible"/>
                                      </p:to>
                                    </p:set>
                                    <p:animEffect transition="in" filter="fade">
                                      <p:cBhvr>
                                        <p:cTn id="29" dur="1000"/>
                                        <p:tgtEl>
                                          <p:spTgt spid="1073"/>
                                        </p:tgtEl>
                                      </p:cBhvr>
                                    </p:animEffect>
                                  </p:childTnLst>
                                </p:cTn>
                              </p:par>
                              <p:par>
                                <p:cTn id="30" presetID="10" presetClass="entr" presetSubtype="0" fill="hold" nodeType="withEffect">
                                  <p:stCondLst>
                                    <p:cond delay="0"/>
                                  </p:stCondLst>
                                  <p:childTnLst>
                                    <p:set>
                                      <p:cBhvr>
                                        <p:cTn id="31" dur="1" fill="hold">
                                          <p:stCondLst>
                                            <p:cond delay="0"/>
                                          </p:stCondLst>
                                        </p:cTn>
                                        <p:tgtEl>
                                          <p:spTgt spid="1083"/>
                                        </p:tgtEl>
                                        <p:attrNameLst>
                                          <p:attrName>style.visibility</p:attrName>
                                        </p:attrNameLst>
                                      </p:cBhvr>
                                      <p:to>
                                        <p:strVal val="visible"/>
                                      </p:to>
                                    </p:set>
                                    <p:animEffect transition="in" filter="fade">
                                      <p:cBhvr>
                                        <p:cTn id="32" dur="1000"/>
                                        <p:tgtEl>
                                          <p:spTgt spid="108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74"/>
                                        </p:tgtEl>
                                        <p:attrNameLst>
                                          <p:attrName>style.visibility</p:attrName>
                                        </p:attrNameLst>
                                      </p:cBhvr>
                                      <p:to>
                                        <p:strVal val="visible"/>
                                      </p:to>
                                    </p:set>
                                    <p:animEffect transition="in" filter="fade">
                                      <p:cBhvr>
                                        <p:cTn id="37" dur="1000"/>
                                        <p:tgtEl>
                                          <p:spTgt spid="1074"/>
                                        </p:tgtEl>
                                      </p:cBhvr>
                                    </p:animEffect>
                                  </p:childTnLst>
                                </p:cTn>
                              </p:par>
                              <p:par>
                                <p:cTn id="38" presetID="10" presetClass="entr" presetSubtype="0" fill="hold" nodeType="withEffect">
                                  <p:stCondLst>
                                    <p:cond delay="0"/>
                                  </p:stCondLst>
                                  <p:childTnLst>
                                    <p:set>
                                      <p:cBhvr>
                                        <p:cTn id="39" dur="1" fill="hold">
                                          <p:stCondLst>
                                            <p:cond delay="0"/>
                                          </p:stCondLst>
                                        </p:cTn>
                                        <p:tgtEl>
                                          <p:spTgt spid="1075"/>
                                        </p:tgtEl>
                                        <p:attrNameLst>
                                          <p:attrName>style.visibility</p:attrName>
                                        </p:attrNameLst>
                                      </p:cBhvr>
                                      <p:to>
                                        <p:strVal val="visible"/>
                                      </p:to>
                                    </p:set>
                                    <p:animEffect transition="in" filter="fade">
                                      <p:cBhvr>
                                        <p:cTn id="40" dur="1000"/>
                                        <p:tgtEl>
                                          <p:spTgt spid="107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084">
                                            <p:txEl>
                                              <p:pRg st="0" end="0"/>
                                            </p:txEl>
                                          </p:spTgt>
                                        </p:tgtEl>
                                        <p:attrNameLst>
                                          <p:attrName>style.visibility</p:attrName>
                                        </p:attrNameLst>
                                      </p:cBhvr>
                                      <p:to>
                                        <p:strVal val="visible"/>
                                      </p:to>
                                    </p:set>
                                    <p:animEffect transition="in" filter="fade">
                                      <p:cBhvr>
                                        <p:cTn id="45" dur="1500"/>
                                        <p:tgtEl>
                                          <p:spTgt spid="1084">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084">
                                            <p:txEl>
                                              <p:pRg st="1" end="1"/>
                                            </p:txEl>
                                          </p:spTgt>
                                        </p:tgtEl>
                                        <p:attrNameLst>
                                          <p:attrName>style.visibility</p:attrName>
                                        </p:attrNameLst>
                                      </p:cBhvr>
                                      <p:to>
                                        <p:strVal val="visible"/>
                                      </p:to>
                                    </p:set>
                                    <p:animEffect transition="in" filter="fade">
                                      <p:cBhvr>
                                        <p:cTn id="50" dur="1500"/>
                                        <p:tgtEl>
                                          <p:spTgt spid="1084">
                                            <p:txEl>
                                              <p:pRg st="1" end="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084">
                                            <p:txEl>
                                              <p:pRg st="2" end="2"/>
                                            </p:txEl>
                                          </p:spTgt>
                                        </p:tgtEl>
                                        <p:attrNameLst>
                                          <p:attrName>style.visibility</p:attrName>
                                        </p:attrNameLst>
                                      </p:cBhvr>
                                      <p:to>
                                        <p:strVal val="visible"/>
                                      </p:to>
                                    </p:set>
                                    <p:animEffect transition="in" filter="fade">
                                      <p:cBhvr>
                                        <p:cTn id="55" dur="1500"/>
                                        <p:tgtEl>
                                          <p:spTgt spid="1084">
                                            <p:txEl>
                                              <p:pRg st="2" end="2"/>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084">
                                            <p:txEl>
                                              <p:pRg st="3" end="3"/>
                                            </p:txEl>
                                          </p:spTgt>
                                        </p:tgtEl>
                                        <p:attrNameLst>
                                          <p:attrName>style.visibility</p:attrName>
                                        </p:attrNameLst>
                                      </p:cBhvr>
                                      <p:to>
                                        <p:strVal val="visible"/>
                                      </p:to>
                                    </p:set>
                                    <p:animEffect transition="in" filter="fade">
                                      <p:cBhvr>
                                        <p:cTn id="60" dur="1500"/>
                                        <p:tgtEl>
                                          <p:spTgt spid="10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9"/>
        <p:cNvGrpSpPr/>
        <p:nvPr/>
      </p:nvGrpSpPr>
      <p:grpSpPr>
        <a:xfrm>
          <a:off x="0" y="0"/>
          <a:ext cx="0" cy="0"/>
          <a:chOff x="0" y="0"/>
          <a:chExt cx="0" cy="0"/>
        </a:xfrm>
      </p:grpSpPr>
      <p:sp>
        <p:nvSpPr>
          <p:cNvPr id="1090" name="Google Shape;1090;p42"/>
          <p:cNvSpPr txBox="1"/>
          <p:nvPr/>
        </p:nvSpPr>
        <p:spPr>
          <a:xfrm>
            <a:off x="602050" y="139550"/>
            <a:ext cx="7718400" cy="8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Scaling HDFS</a:t>
            </a:r>
            <a:endParaRPr sz="2800">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Issues and mitigation </a:t>
            </a:r>
            <a:endParaRPr sz="1800">
              <a:solidFill>
                <a:srgbClr val="12939A"/>
              </a:solidFill>
              <a:latin typeface="Helvetica Neue"/>
              <a:ea typeface="Helvetica Neue"/>
              <a:cs typeface="Helvetica Neue"/>
              <a:sym typeface="Helvetica Neue"/>
            </a:endParaRPr>
          </a:p>
        </p:txBody>
      </p:sp>
      <p:sp>
        <p:nvSpPr>
          <p:cNvPr id="1091" name="Google Shape;1091;p42"/>
          <p:cNvSpPr txBox="1">
            <a:spLocks noGrp="1"/>
          </p:cNvSpPr>
          <p:nvPr>
            <p:ph type="body" idx="1"/>
          </p:nvPr>
        </p:nvSpPr>
        <p:spPr>
          <a:xfrm>
            <a:off x="430125" y="3174000"/>
            <a:ext cx="8071200" cy="15333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Helvetica Neue"/>
              <a:buChar char="●"/>
            </a:pPr>
            <a:r>
              <a:rPr lang="en" sz="1400" dirty="0">
                <a:latin typeface="Helvetica Neue"/>
                <a:ea typeface="Helvetica Neue"/>
                <a:cs typeface="Helvetica Neue"/>
                <a:sym typeface="Helvetica Neue"/>
              </a:rPr>
              <a:t>Automatic correction of small files during ingestion helps to reduce namenode overhead</a:t>
            </a:r>
            <a:endParaRPr sz="1400" dirty="0">
              <a:latin typeface="Helvetica Neue"/>
              <a:ea typeface="Helvetica Neue"/>
              <a:cs typeface="Helvetica Neue"/>
              <a:sym typeface="Helvetica Neue"/>
            </a:endParaRPr>
          </a:p>
          <a:p>
            <a:pPr marL="457200" lvl="0" indent="-317500" algn="l" rtl="0">
              <a:lnSpc>
                <a:spcPct val="150000"/>
              </a:lnSpc>
              <a:spcBef>
                <a:spcPts val="0"/>
              </a:spcBef>
              <a:spcAft>
                <a:spcPts val="0"/>
              </a:spcAft>
              <a:buSzPts val="1400"/>
              <a:buFont typeface="Helvetica Neue"/>
              <a:buChar char="●"/>
            </a:pPr>
            <a:r>
              <a:rPr lang="en" sz="1400" dirty="0">
                <a:latin typeface="Helvetica Neue"/>
                <a:ea typeface="Helvetica Neue"/>
                <a:cs typeface="Helvetica Neue"/>
                <a:sym typeface="Helvetica Neue"/>
              </a:rPr>
              <a:t>Ability to write large files (with MOR) reduces large directory liststatus inefficiencies of HDFS</a:t>
            </a:r>
            <a:endParaRPr sz="1400" dirty="0">
              <a:latin typeface="Helvetica Neue"/>
              <a:ea typeface="Helvetica Neue"/>
              <a:cs typeface="Helvetica Neue"/>
              <a:sym typeface="Helvetica Neue"/>
            </a:endParaRPr>
          </a:p>
          <a:p>
            <a:pPr marL="457200" lvl="0" indent="-317500" algn="l" rtl="0">
              <a:lnSpc>
                <a:spcPct val="150000"/>
              </a:lnSpc>
              <a:spcBef>
                <a:spcPts val="0"/>
              </a:spcBef>
              <a:spcAft>
                <a:spcPts val="0"/>
              </a:spcAft>
              <a:buSzPts val="1400"/>
              <a:buFont typeface="Helvetica Neue"/>
              <a:buChar char="●"/>
            </a:pPr>
            <a:r>
              <a:rPr lang="en" sz="1400" dirty="0">
                <a:latin typeface="Helvetica Neue"/>
                <a:ea typeface="Helvetica Neue"/>
                <a:cs typeface="Helvetica Neue"/>
                <a:sym typeface="Helvetica Neue"/>
              </a:rPr>
              <a:t>Ability to incrementally append updates/inserts to existing files and expose them via HUDI views enables incremental views</a:t>
            </a:r>
            <a:endParaRPr sz="1400" dirty="0">
              <a:latin typeface="Helvetica Neue"/>
              <a:ea typeface="Helvetica Neue"/>
              <a:cs typeface="Helvetica Neue"/>
              <a:sym typeface="Helvetica Neue"/>
            </a:endParaRPr>
          </a:p>
          <a:p>
            <a:pPr marL="0" lvl="0" indent="0" algn="l" rtl="0">
              <a:spcBef>
                <a:spcPts val="1600"/>
              </a:spcBef>
              <a:spcAft>
                <a:spcPts val="0"/>
              </a:spcAft>
              <a:buNone/>
            </a:pPr>
            <a:endParaRPr sz="1400" dirty="0">
              <a:solidFill>
                <a:srgbClr val="000000"/>
              </a:solidFill>
            </a:endParaRPr>
          </a:p>
          <a:p>
            <a:pPr marL="0" lvl="0" indent="0" algn="l" rtl="0">
              <a:spcBef>
                <a:spcPts val="1600"/>
              </a:spcBef>
              <a:spcAft>
                <a:spcPts val="1600"/>
              </a:spcAft>
              <a:buNone/>
            </a:pPr>
            <a:endParaRPr sz="1400" dirty="0">
              <a:solidFill>
                <a:srgbClr val="000000"/>
              </a:solidFill>
              <a:latin typeface="Arial"/>
              <a:ea typeface="Arial"/>
              <a:cs typeface="Arial"/>
              <a:sym typeface="Arial"/>
            </a:endParaRPr>
          </a:p>
        </p:txBody>
      </p:sp>
      <p:pic>
        <p:nvPicPr>
          <p:cNvPr id="1092" name="Google Shape;1092;p42"/>
          <p:cNvPicPr preferRelativeResize="0"/>
          <p:nvPr/>
        </p:nvPicPr>
        <p:blipFill>
          <a:blip r:embed="rId3">
            <a:alphaModFix/>
          </a:blip>
          <a:stretch>
            <a:fillRect/>
          </a:stretch>
        </p:blipFill>
        <p:spPr>
          <a:xfrm>
            <a:off x="2549600" y="1296950"/>
            <a:ext cx="3356992" cy="1754974"/>
          </a:xfrm>
          <a:prstGeom prst="rect">
            <a:avLst/>
          </a:prstGeom>
          <a:noFill/>
          <a:ln>
            <a:noFill/>
          </a:ln>
        </p:spPr>
      </p:pic>
      <p:sp>
        <p:nvSpPr>
          <p:cNvPr id="1093" name="Google Shape;1093;p42"/>
          <p:cNvSpPr/>
          <p:nvPr/>
        </p:nvSpPr>
        <p:spPr>
          <a:xfrm>
            <a:off x="5242375" y="1919425"/>
            <a:ext cx="1392300" cy="3273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Small Files</a:t>
            </a:r>
            <a:endParaRPr>
              <a:solidFill>
                <a:srgbClr val="FFFFFF"/>
              </a:solidFill>
              <a:latin typeface="Consolas"/>
              <a:ea typeface="Consolas"/>
              <a:cs typeface="Consolas"/>
              <a:sym typeface="Consolas"/>
            </a:endParaRPr>
          </a:p>
        </p:txBody>
      </p:sp>
      <p:sp>
        <p:nvSpPr>
          <p:cNvPr id="1094" name="Google Shape;1094;p42"/>
          <p:cNvSpPr/>
          <p:nvPr/>
        </p:nvSpPr>
        <p:spPr>
          <a:xfrm>
            <a:off x="1637075" y="2062400"/>
            <a:ext cx="1848300" cy="3273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ListStatus calls</a:t>
            </a:r>
            <a:endParaRPr>
              <a:solidFill>
                <a:srgbClr val="FFFFFF"/>
              </a:solidFill>
              <a:latin typeface="Consolas"/>
              <a:ea typeface="Consolas"/>
              <a:cs typeface="Consolas"/>
              <a:sym typeface="Consola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92"/>
                                        </p:tgtEl>
                                        <p:attrNameLst>
                                          <p:attrName>style.visibility</p:attrName>
                                        </p:attrNameLst>
                                      </p:cBhvr>
                                      <p:to>
                                        <p:strVal val="visible"/>
                                      </p:to>
                                    </p:set>
                                    <p:animEffect transition="in" filter="fade">
                                      <p:cBhvr>
                                        <p:cTn id="7" dur="1"/>
                                        <p:tgtEl>
                                          <p:spTgt spid="1092"/>
                                        </p:tgtEl>
                                      </p:cBhvr>
                                    </p:animEffect>
                                  </p:childTnLst>
                                </p:cTn>
                              </p:par>
                              <p:par>
                                <p:cTn id="8" presetID="10" presetClass="entr" presetSubtype="0" fill="hold" nodeType="withEffect">
                                  <p:stCondLst>
                                    <p:cond delay="0"/>
                                  </p:stCondLst>
                                  <p:childTnLst>
                                    <p:set>
                                      <p:cBhvr>
                                        <p:cTn id="9" dur="1" fill="hold">
                                          <p:stCondLst>
                                            <p:cond delay="0"/>
                                          </p:stCondLst>
                                        </p:cTn>
                                        <p:tgtEl>
                                          <p:spTgt spid="1093"/>
                                        </p:tgtEl>
                                        <p:attrNameLst>
                                          <p:attrName>style.visibility</p:attrName>
                                        </p:attrNameLst>
                                      </p:cBhvr>
                                      <p:to>
                                        <p:strVal val="visible"/>
                                      </p:to>
                                    </p:set>
                                    <p:animEffect transition="in" filter="fade">
                                      <p:cBhvr>
                                        <p:cTn id="10" dur="1"/>
                                        <p:tgtEl>
                                          <p:spTgt spid="1093"/>
                                        </p:tgtEl>
                                      </p:cBhvr>
                                    </p:animEffect>
                                  </p:childTnLst>
                                </p:cTn>
                              </p:par>
                              <p:par>
                                <p:cTn id="11" presetID="10" presetClass="entr" presetSubtype="0" fill="hold" nodeType="withEffect">
                                  <p:stCondLst>
                                    <p:cond delay="0"/>
                                  </p:stCondLst>
                                  <p:childTnLst>
                                    <p:set>
                                      <p:cBhvr>
                                        <p:cTn id="12" dur="1" fill="hold">
                                          <p:stCondLst>
                                            <p:cond delay="0"/>
                                          </p:stCondLst>
                                        </p:cTn>
                                        <p:tgtEl>
                                          <p:spTgt spid="1094"/>
                                        </p:tgtEl>
                                        <p:attrNameLst>
                                          <p:attrName>style.visibility</p:attrName>
                                        </p:attrNameLst>
                                      </p:cBhvr>
                                      <p:to>
                                        <p:strVal val="visible"/>
                                      </p:to>
                                    </p:set>
                                    <p:animEffect transition="in" filter="fade">
                                      <p:cBhvr>
                                        <p:cTn id="13" dur="1"/>
                                        <p:tgtEl>
                                          <p:spTgt spid="109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091">
                                            <p:txEl>
                                              <p:pRg st="0" end="0"/>
                                            </p:txEl>
                                          </p:spTgt>
                                        </p:tgtEl>
                                        <p:attrNameLst>
                                          <p:attrName>style.visibility</p:attrName>
                                        </p:attrNameLst>
                                      </p:cBhvr>
                                      <p:to>
                                        <p:strVal val="visible"/>
                                      </p:to>
                                    </p:set>
                                    <p:animEffect transition="in" filter="fade">
                                      <p:cBhvr>
                                        <p:cTn id="18" dur="1000"/>
                                        <p:tgtEl>
                                          <p:spTgt spid="1091">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91">
                                            <p:txEl>
                                              <p:pRg st="1" end="1"/>
                                            </p:txEl>
                                          </p:spTgt>
                                        </p:tgtEl>
                                        <p:attrNameLst>
                                          <p:attrName>style.visibility</p:attrName>
                                        </p:attrNameLst>
                                      </p:cBhvr>
                                      <p:to>
                                        <p:strVal val="visible"/>
                                      </p:to>
                                    </p:set>
                                    <p:animEffect transition="in" filter="fade">
                                      <p:cBhvr>
                                        <p:cTn id="23" dur="1000"/>
                                        <p:tgtEl>
                                          <p:spTgt spid="1091">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91">
                                            <p:txEl>
                                              <p:pRg st="2" end="2"/>
                                            </p:txEl>
                                          </p:spTgt>
                                        </p:tgtEl>
                                        <p:attrNameLst>
                                          <p:attrName>style.visibility</p:attrName>
                                        </p:attrNameLst>
                                      </p:cBhvr>
                                      <p:to>
                                        <p:strVal val="visible"/>
                                      </p:to>
                                    </p:set>
                                    <p:animEffect transition="in" filter="fade">
                                      <p:cBhvr>
                                        <p:cTn id="28" dur="1000"/>
                                        <p:tgtEl>
                                          <p:spTgt spid="1091">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91">
                                            <p:txEl>
                                              <p:pRg st="3" end="3"/>
                                            </p:txEl>
                                          </p:spTgt>
                                        </p:tgtEl>
                                        <p:attrNameLst>
                                          <p:attrName>style.visibility</p:attrName>
                                        </p:attrNameLst>
                                      </p:cBhvr>
                                      <p:to>
                                        <p:strVal val="visible"/>
                                      </p:to>
                                    </p:set>
                                    <p:animEffect transition="in" filter="fade">
                                      <p:cBhvr>
                                        <p:cTn id="33" dur="1000"/>
                                        <p:tgtEl>
                                          <p:spTgt spid="1091">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91">
                                            <p:txEl>
                                              <p:pRg st="4" end="4"/>
                                            </p:txEl>
                                          </p:spTgt>
                                        </p:tgtEl>
                                        <p:attrNameLst>
                                          <p:attrName>style.visibility</p:attrName>
                                        </p:attrNameLst>
                                      </p:cBhvr>
                                      <p:to>
                                        <p:strVal val="visible"/>
                                      </p:to>
                                    </p:set>
                                    <p:animEffect transition="in" filter="fade">
                                      <p:cBhvr>
                                        <p:cTn id="38" dur="1000"/>
                                        <p:tgtEl>
                                          <p:spTgt spid="109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8"/>
        <p:cNvGrpSpPr/>
        <p:nvPr/>
      </p:nvGrpSpPr>
      <p:grpSpPr>
        <a:xfrm>
          <a:off x="0" y="0"/>
          <a:ext cx="0" cy="0"/>
          <a:chOff x="0" y="0"/>
          <a:chExt cx="0" cy="0"/>
        </a:xfrm>
      </p:grpSpPr>
      <p:sp>
        <p:nvSpPr>
          <p:cNvPr id="1099" name="Google Shape;1099;p43"/>
          <p:cNvSpPr txBox="1"/>
          <p:nvPr/>
        </p:nvSpPr>
        <p:spPr>
          <a:xfrm>
            <a:off x="512050" y="139550"/>
            <a:ext cx="7808400" cy="8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dirty="0">
                <a:latin typeface="Helvetica Neue"/>
                <a:ea typeface="Helvetica Neue"/>
                <a:cs typeface="Helvetica Neue"/>
                <a:sym typeface="Helvetica Neue"/>
              </a:rPr>
              <a:t>Data Privacy</a:t>
            </a:r>
            <a:endParaRPr sz="2800" dirty="0">
              <a:latin typeface="Helvetica Neue"/>
              <a:ea typeface="Helvetica Neue"/>
              <a:cs typeface="Helvetica Neue"/>
              <a:sym typeface="Helvetica Neue"/>
            </a:endParaRPr>
          </a:p>
          <a:p>
            <a:pPr marL="0" lvl="0" indent="0" algn="l" rtl="0">
              <a:spcBef>
                <a:spcPts val="0"/>
              </a:spcBef>
              <a:spcAft>
                <a:spcPts val="0"/>
              </a:spcAft>
              <a:buNone/>
            </a:pPr>
            <a:endParaRPr sz="1800" dirty="0">
              <a:solidFill>
                <a:srgbClr val="12939A"/>
              </a:solidFill>
              <a:latin typeface="Helvetica Neue"/>
              <a:ea typeface="Helvetica Neue"/>
              <a:cs typeface="Helvetica Neue"/>
              <a:sym typeface="Helvetica Neue"/>
            </a:endParaRPr>
          </a:p>
        </p:txBody>
      </p:sp>
      <p:pic>
        <p:nvPicPr>
          <p:cNvPr id="1100" name="Google Shape;1100;p43"/>
          <p:cNvPicPr preferRelativeResize="0"/>
          <p:nvPr/>
        </p:nvPicPr>
        <p:blipFill>
          <a:blip r:embed="rId3">
            <a:alphaModFix/>
          </a:blip>
          <a:stretch>
            <a:fillRect/>
          </a:stretch>
        </p:blipFill>
        <p:spPr>
          <a:xfrm>
            <a:off x="3588213" y="78500"/>
            <a:ext cx="1462026" cy="974675"/>
          </a:xfrm>
          <a:prstGeom prst="rect">
            <a:avLst/>
          </a:prstGeom>
          <a:noFill/>
          <a:ln>
            <a:noFill/>
          </a:ln>
        </p:spPr>
      </p:pic>
      <p:sp>
        <p:nvSpPr>
          <p:cNvPr id="1101" name="Google Shape;1101;p43"/>
          <p:cNvSpPr txBox="1"/>
          <p:nvPr/>
        </p:nvSpPr>
        <p:spPr>
          <a:xfrm>
            <a:off x="854000" y="1401675"/>
            <a:ext cx="6489300" cy="4152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None/>
            </a:pPr>
            <a:r>
              <a:rPr lang="en" sz="1600" b="1" i="1">
                <a:solidFill>
                  <a:schemeClr val="dk1"/>
                </a:solidFill>
                <a:latin typeface="Courier New"/>
                <a:ea typeface="Courier New"/>
                <a:cs typeface="Courier New"/>
                <a:sym typeface="Courier New"/>
              </a:rPr>
              <a:t>Delete/obfuscate any type of data that is deemed PII</a:t>
            </a:r>
            <a:endParaRPr sz="1600">
              <a:solidFill>
                <a:schemeClr val="dk1"/>
              </a:solidFill>
              <a:latin typeface="Courier New"/>
              <a:ea typeface="Courier New"/>
              <a:cs typeface="Courier New"/>
              <a:sym typeface="Courier New"/>
            </a:endParaRPr>
          </a:p>
          <a:p>
            <a:pPr marL="0" lvl="0" indent="0" algn="l" rtl="0">
              <a:spcBef>
                <a:spcPts val="1600"/>
              </a:spcBef>
              <a:spcAft>
                <a:spcPts val="0"/>
              </a:spcAft>
              <a:buNone/>
            </a:pPr>
            <a:endParaRPr/>
          </a:p>
        </p:txBody>
      </p:sp>
      <p:pic>
        <p:nvPicPr>
          <p:cNvPr id="1102" name="Google Shape;1102;p43"/>
          <p:cNvPicPr preferRelativeResize="0"/>
          <p:nvPr/>
        </p:nvPicPr>
        <p:blipFill>
          <a:blip r:embed="rId4">
            <a:alphaModFix/>
          </a:blip>
          <a:stretch>
            <a:fillRect/>
          </a:stretch>
        </p:blipFill>
        <p:spPr>
          <a:xfrm>
            <a:off x="2588500" y="2499813"/>
            <a:ext cx="3461475" cy="2010825"/>
          </a:xfrm>
          <a:prstGeom prst="rect">
            <a:avLst/>
          </a:prstGeom>
          <a:noFill/>
          <a:ln>
            <a:noFill/>
          </a:ln>
        </p:spPr>
      </p:pic>
      <p:sp>
        <p:nvSpPr>
          <p:cNvPr id="1103" name="Google Shape;1103;p43"/>
          <p:cNvSpPr txBox="1"/>
          <p:nvPr/>
        </p:nvSpPr>
        <p:spPr>
          <a:xfrm>
            <a:off x="3430600" y="2571750"/>
            <a:ext cx="1635900" cy="415200"/>
          </a:xfrm>
          <a:prstGeom prst="rect">
            <a:avLst/>
          </a:prstGeom>
          <a:solidFill>
            <a:srgbClr val="C9DAF8"/>
          </a:solid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b="1">
                <a:solidFill>
                  <a:schemeClr val="dk1"/>
                </a:solidFill>
                <a:latin typeface="Caveat"/>
                <a:ea typeface="Caveat"/>
                <a:cs typeface="Caveat"/>
                <a:sym typeface="Caveat"/>
              </a:rPr>
              <a:t>HUDI to the rescue</a:t>
            </a:r>
            <a:endParaRPr sz="1600" b="1">
              <a:solidFill>
                <a:schemeClr val="dk1"/>
              </a:solidFill>
              <a:latin typeface="Caveat"/>
              <a:ea typeface="Caveat"/>
              <a:cs typeface="Caveat"/>
              <a:sym typeface="Caveat"/>
            </a:endParaRPr>
          </a:p>
          <a:p>
            <a:pPr marL="0" lvl="0" indent="0" algn="l" rtl="0">
              <a:spcBef>
                <a:spcPts val="1600"/>
              </a:spcBef>
              <a:spcAft>
                <a:spcPts val="0"/>
              </a:spcAft>
              <a:buNone/>
            </a:pPr>
            <a:endParaRPr>
              <a:latin typeface="Caveat"/>
              <a:ea typeface="Caveat"/>
              <a:cs typeface="Caveat"/>
              <a:sym typeface="Caveat"/>
            </a:endParaRPr>
          </a:p>
        </p:txBody>
      </p:sp>
      <p:grpSp>
        <p:nvGrpSpPr>
          <p:cNvPr id="1104" name="Google Shape;1104;p43"/>
          <p:cNvGrpSpPr/>
          <p:nvPr/>
        </p:nvGrpSpPr>
        <p:grpSpPr>
          <a:xfrm>
            <a:off x="2454025" y="2388594"/>
            <a:ext cx="3674703" cy="1793779"/>
            <a:chOff x="176975" y="432742"/>
            <a:chExt cx="2851481" cy="1393442"/>
          </a:xfrm>
        </p:grpSpPr>
        <p:cxnSp>
          <p:nvCxnSpPr>
            <p:cNvPr id="1105" name="Google Shape;1105;p43"/>
            <p:cNvCxnSpPr/>
            <p:nvPr/>
          </p:nvCxnSpPr>
          <p:spPr>
            <a:xfrm>
              <a:off x="1747532" y="1091990"/>
              <a:ext cx="709800" cy="72600"/>
            </a:xfrm>
            <a:prstGeom prst="bentConnector3">
              <a:avLst>
                <a:gd name="adj1" fmla="val 50000"/>
              </a:avLst>
            </a:prstGeom>
            <a:noFill/>
            <a:ln w="38100" cap="flat" cmpd="sng">
              <a:solidFill>
                <a:srgbClr val="000000"/>
              </a:solidFill>
              <a:prstDash val="solid"/>
              <a:round/>
              <a:headEnd type="none" w="med" len="med"/>
              <a:tailEnd type="triangle" w="med" len="med"/>
            </a:ln>
          </p:spPr>
        </p:cxnSp>
        <p:cxnSp>
          <p:nvCxnSpPr>
            <p:cNvPr id="1106" name="Google Shape;1106;p43"/>
            <p:cNvCxnSpPr/>
            <p:nvPr/>
          </p:nvCxnSpPr>
          <p:spPr>
            <a:xfrm>
              <a:off x="1747532" y="1091990"/>
              <a:ext cx="709800" cy="365100"/>
            </a:xfrm>
            <a:prstGeom prst="bentConnector3">
              <a:avLst>
                <a:gd name="adj1" fmla="val 50000"/>
              </a:avLst>
            </a:prstGeom>
            <a:noFill/>
            <a:ln w="38100" cap="flat" cmpd="sng">
              <a:solidFill>
                <a:srgbClr val="000000"/>
              </a:solidFill>
              <a:prstDash val="solid"/>
              <a:round/>
              <a:headEnd type="none" w="med" len="med"/>
              <a:tailEnd type="triangle" w="med" len="med"/>
            </a:ln>
          </p:spPr>
        </p:cxnSp>
        <p:grpSp>
          <p:nvGrpSpPr>
            <p:cNvPr id="1107" name="Google Shape;1107;p43"/>
            <p:cNvGrpSpPr/>
            <p:nvPr/>
          </p:nvGrpSpPr>
          <p:grpSpPr>
            <a:xfrm>
              <a:off x="176975" y="432742"/>
              <a:ext cx="2851481" cy="1393442"/>
              <a:chOff x="176975" y="432742"/>
              <a:chExt cx="2851481" cy="1393442"/>
            </a:xfrm>
          </p:grpSpPr>
          <p:grpSp>
            <p:nvGrpSpPr>
              <p:cNvPr id="1108" name="Google Shape;1108;p43"/>
              <p:cNvGrpSpPr/>
              <p:nvPr/>
            </p:nvGrpSpPr>
            <p:grpSpPr>
              <a:xfrm>
                <a:off x="2457259" y="432742"/>
                <a:ext cx="571197" cy="168309"/>
                <a:chOff x="5768117" y="1530355"/>
                <a:chExt cx="1120213" cy="306965"/>
              </a:xfrm>
            </p:grpSpPr>
            <p:sp>
              <p:nvSpPr>
                <p:cNvPr id="1109" name="Google Shape;1109;p43"/>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0" name="Google Shape;1110;p43"/>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1" name="Google Shape;1111;p43"/>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2" name="Google Shape;1112;p43"/>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3" name="Google Shape;1113;p43"/>
                <p:cNvSpPr/>
                <p:nvPr/>
              </p:nvSpPr>
              <p:spPr>
                <a:xfrm>
                  <a:off x="64638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4" name="Google Shape;1114;p43"/>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5" name="Google Shape;1115;p43"/>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6" name="Google Shape;1116;p43"/>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7" name="Google Shape;1117;p43"/>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18" name="Google Shape;1118;p43"/>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119" name="Google Shape;1119;p43"/>
              <p:cNvGrpSpPr/>
              <p:nvPr/>
            </p:nvGrpSpPr>
            <p:grpSpPr>
              <a:xfrm>
                <a:off x="2457259" y="743476"/>
                <a:ext cx="571197" cy="168309"/>
                <a:chOff x="5768117" y="1530355"/>
                <a:chExt cx="1120213" cy="306965"/>
              </a:xfrm>
            </p:grpSpPr>
            <p:sp>
              <p:nvSpPr>
                <p:cNvPr id="1120" name="Google Shape;1120;p43"/>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1" name="Google Shape;1121;p43"/>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2" name="Google Shape;1122;p43"/>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3" name="Google Shape;1123;p43"/>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4" name="Google Shape;1124;p43"/>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5" name="Google Shape;1125;p43"/>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6" name="Google Shape;1126;p43"/>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7" name="Google Shape;1127;p43"/>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8" name="Google Shape;1128;p43"/>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29" name="Google Shape;1129;p43"/>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cxnSp>
            <p:nvCxnSpPr>
              <p:cNvPr id="1130" name="Google Shape;1130;p43"/>
              <p:cNvCxnSpPr>
                <a:endCxn id="1112" idx="1"/>
              </p:cNvCxnSpPr>
              <p:nvPr/>
            </p:nvCxnSpPr>
            <p:spPr>
              <a:xfrm rot="10800000" flipH="1">
                <a:off x="1747459" y="561545"/>
                <a:ext cx="709800" cy="530400"/>
              </a:xfrm>
              <a:prstGeom prst="bentConnector3">
                <a:avLst>
                  <a:gd name="adj1" fmla="val 50000"/>
                </a:avLst>
              </a:prstGeom>
              <a:noFill/>
              <a:ln w="38100" cap="flat" cmpd="sng">
                <a:solidFill>
                  <a:srgbClr val="000000"/>
                </a:solidFill>
                <a:prstDash val="solid"/>
                <a:round/>
                <a:headEnd type="none" w="med" len="med"/>
                <a:tailEnd type="triangle" w="med" len="med"/>
              </a:ln>
            </p:spPr>
          </p:cxnSp>
          <p:cxnSp>
            <p:nvCxnSpPr>
              <p:cNvPr id="1131" name="Google Shape;1131;p43"/>
              <p:cNvCxnSpPr>
                <a:endCxn id="1123" idx="1"/>
              </p:cNvCxnSpPr>
              <p:nvPr/>
            </p:nvCxnSpPr>
            <p:spPr>
              <a:xfrm rot="10800000" flipH="1">
                <a:off x="1747459" y="872279"/>
                <a:ext cx="709800" cy="219600"/>
              </a:xfrm>
              <a:prstGeom prst="bentConnector3">
                <a:avLst>
                  <a:gd name="adj1" fmla="val 50000"/>
                </a:avLst>
              </a:prstGeom>
              <a:noFill/>
              <a:ln w="38100" cap="flat" cmpd="sng">
                <a:solidFill>
                  <a:srgbClr val="000000"/>
                </a:solidFill>
                <a:prstDash val="solid"/>
                <a:round/>
                <a:headEnd type="none" w="med" len="med"/>
                <a:tailEnd type="triangle" w="med" len="med"/>
              </a:ln>
            </p:spPr>
          </p:cxnSp>
          <p:cxnSp>
            <p:nvCxnSpPr>
              <p:cNvPr id="1132" name="Google Shape;1132;p43"/>
              <p:cNvCxnSpPr/>
              <p:nvPr/>
            </p:nvCxnSpPr>
            <p:spPr>
              <a:xfrm>
                <a:off x="1747532" y="1091990"/>
                <a:ext cx="709800" cy="657600"/>
              </a:xfrm>
              <a:prstGeom prst="bentConnector3">
                <a:avLst>
                  <a:gd name="adj1" fmla="val 50000"/>
                </a:avLst>
              </a:prstGeom>
              <a:noFill/>
              <a:ln w="38100" cap="flat" cmpd="sng">
                <a:solidFill>
                  <a:srgbClr val="000000"/>
                </a:solidFill>
                <a:prstDash val="solid"/>
                <a:round/>
                <a:headEnd type="none" w="med" len="med"/>
                <a:tailEnd type="triangle" w="med" len="med"/>
              </a:ln>
            </p:spPr>
          </p:cxnSp>
          <p:grpSp>
            <p:nvGrpSpPr>
              <p:cNvPr id="1133" name="Google Shape;1133;p43"/>
              <p:cNvGrpSpPr/>
              <p:nvPr/>
            </p:nvGrpSpPr>
            <p:grpSpPr>
              <a:xfrm>
                <a:off x="2457259" y="1048276"/>
                <a:ext cx="571197" cy="168309"/>
                <a:chOff x="5768117" y="1530355"/>
                <a:chExt cx="1120213" cy="306965"/>
              </a:xfrm>
            </p:grpSpPr>
            <p:sp>
              <p:nvSpPr>
                <p:cNvPr id="1134" name="Google Shape;1134;p43"/>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35" name="Google Shape;1135;p43"/>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36" name="Google Shape;1136;p43"/>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37" name="Google Shape;1137;p43"/>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38" name="Google Shape;1138;p43"/>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39" name="Google Shape;1139;p43"/>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0" name="Google Shape;1140;p43"/>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1" name="Google Shape;1141;p43"/>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2" name="Google Shape;1142;p43"/>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3" name="Google Shape;1143;p43"/>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144" name="Google Shape;1144;p43"/>
              <p:cNvGrpSpPr/>
              <p:nvPr/>
            </p:nvGrpSpPr>
            <p:grpSpPr>
              <a:xfrm>
                <a:off x="2457259" y="1657876"/>
                <a:ext cx="571197" cy="168309"/>
                <a:chOff x="5768117" y="1530355"/>
                <a:chExt cx="1120213" cy="306965"/>
              </a:xfrm>
            </p:grpSpPr>
            <p:sp>
              <p:nvSpPr>
                <p:cNvPr id="1145" name="Google Shape;1145;p43"/>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6" name="Google Shape;1146;p43"/>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7" name="Google Shape;1147;p43"/>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8" name="Google Shape;1148;p43"/>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49" name="Google Shape;1149;p43"/>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0" name="Google Shape;1150;p43"/>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1" name="Google Shape;1151;p43"/>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2" name="Google Shape;1152;p43"/>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3" name="Google Shape;1153;p43"/>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4" name="Google Shape;1154;p43"/>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155" name="Google Shape;1155;p43"/>
              <p:cNvGrpSpPr/>
              <p:nvPr/>
            </p:nvGrpSpPr>
            <p:grpSpPr>
              <a:xfrm>
                <a:off x="2457259" y="1347142"/>
                <a:ext cx="571197" cy="168309"/>
                <a:chOff x="5768117" y="1530355"/>
                <a:chExt cx="1120213" cy="306965"/>
              </a:xfrm>
            </p:grpSpPr>
            <p:sp>
              <p:nvSpPr>
                <p:cNvPr id="1156" name="Google Shape;1156;p43"/>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7" name="Google Shape;1157;p43"/>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8" name="Google Shape;1158;p43"/>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59" name="Google Shape;1159;p43"/>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0" name="Google Shape;1160;p43"/>
                <p:cNvSpPr/>
                <p:nvPr/>
              </p:nvSpPr>
              <p:spPr>
                <a:xfrm>
                  <a:off x="64638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1" name="Google Shape;1161;p43"/>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2" name="Google Shape;1162;p43"/>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3" name="Google Shape;1163;p43"/>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4" name="Google Shape;1164;p43"/>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165" name="Google Shape;1165;p43"/>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sp>
            <p:nvSpPr>
              <p:cNvPr id="1166" name="Google Shape;1166;p43"/>
              <p:cNvSpPr/>
              <p:nvPr/>
            </p:nvSpPr>
            <p:spPr>
              <a:xfrm>
                <a:off x="1237925" y="936250"/>
                <a:ext cx="509400" cy="365100"/>
              </a:xfrm>
              <a:prstGeom prst="rect">
                <a:avLst/>
              </a:prstGeom>
              <a:solidFill>
                <a:srgbClr val="CFE2F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a:t>   HUDI</a:t>
                </a:r>
                <a:endParaRPr sz="800"/>
              </a:p>
            </p:txBody>
          </p:sp>
          <p:cxnSp>
            <p:nvCxnSpPr>
              <p:cNvPr id="1167" name="Google Shape;1167;p43"/>
              <p:cNvCxnSpPr>
                <a:stCxn id="1168" idx="3"/>
                <a:endCxn id="1166" idx="1"/>
              </p:cNvCxnSpPr>
              <p:nvPr/>
            </p:nvCxnSpPr>
            <p:spPr>
              <a:xfrm rot="10800000" flipH="1">
                <a:off x="790625" y="1118800"/>
                <a:ext cx="447300" cy="9600"/>
              </a:xfrm>
              <a:prstGeom prst="straightConnector1">
                <a:avLst/>
              </a:prstGeom>
              <a:noFill/>
              <a:ln w="19050" cap="flat" cmpd="sng">
                <a:solidFill>
                  <a:srgbClr val="000000"/>
                </a:solidFill>
                <a:prstDash val="solid"/>
                <a:round/>
                <a:headEnd type="none" w="med" len="med"/>
                <a:tailEnd type="triangle" w="med" len="med"/>
              </a:ln>
            </p:spPr>
          </p:cxnSp>
          <p:sp>
            <p:nvSpPr>
              <p:cNvPr id="1169" name="Google Shape;1169;p43"/>
              <p:cNvSpPr/>
              <p:nvPr/>
            </p:nvSpPr>
            <p:spPr>
              <a:xfrm>
                <a:off x="176975" y="839863"/>
                <a:ext cx="613750" cy="557875"/>
              </a:xfrm>
              <a:prstGeom prst="flowChartMagneticDisk">
                <a:avLst/>
              </a:prstGeom>
              <a:solidFill>
                <a:srgbClr val="CFE2F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800">
                  <a:solidFill>
                    <a:schemeClr val="dk1"/>
                  </a:solidFill>
                </a:endParaRPr>
              </a:p>
              <a:p>
                <a:pPr marL="0" lvl="0" indent="0" algn="l" rtl="0">
                  <a:spcBef>
                    <a:spcPts val="0"/>
                  </a:spcBef>
                  <a:spcAft>
                    <a:spcPts val="0"/>
                  </a:spcAft>
                  <a:buNone/>
                </a:pPr>
                <a:endParaRPr sz="800">
                  <a:solidFill>
                    <a:schemeClr val="dk1"/>
                  </a:solidFill>
                </a:endParaRPr>
              </a:p>
              <a:p>
                <a:pPr marL="0" lvl="0" indent="0" algn="ctr" rtl="0">
                  <a:spcBef>
                    <a:spcPts val="0"/>
                  </a:spcBef>
                  <a:spcAft>
                    <a:spcPts val="0"/>
                  </a:spcAft>
                  <a:buClr>
                    <a:schemeClr val="dk1"/>
                  </a:buClr>
                  <a:buSzPts val="1100"/>
                  <a:buFont typeface="Arial"/>
                  <a:buNone/>
                </a:pPr>
                <a:endParaRPr sz="800">
                  <a:solidFill>
                    <a:schemeClr val="dk1"/>
                  </a:solidFill>
                </a:endParaRPr>
              </a:p>
              <a:p>
                <a:pPr marL="0" lvl="0" indent="0" algn="ctr" rtl="0">
                  <a:spcBef>
                    <a:spcPts val="0"/>
                  </a:spcBef>
                  <a:spcAft>
                    <a:spcPts val="0"/>
                  </a:spcAft>
                  <a:buClr>
                    <a:schemeClr val="dk1"/>
                  </a:buClr>
                  <a:buSzPts val="1100"/>
                  <a:buFont typeface="Arial"/>
                  <a:buNone/>
                </a:pPr>
                <a:endParaRPr sz="800">
                  <a:solidFill>
                    <a:schemeClr val="dk1"/>
                  </a:solidFill>
                </a:endParaRPr>
              </a:p>
              <a:p>
                <a:pPr marL="0" lvl="0" indent="0" algn="ctr" rtl="0">
                  <a:spcBef>
                    <a:spcPts val="0"/>
                  </a:spcBef>
                  <a:spcAft>
                    <a:spcPts val="0"/>
                  </a:spcAft>
                  <a:buClr>
                    <a:schemeClr val="dk1"/>
                  </a:buClr>
                  <a:buSzPts val="1100"/>
                  <a:buFont typeface="Arial"/>
                  <a:buNone/>
                </a:pPr>
                <a:r>
                  <a:rPr lang="en" sz="800">
                    <a:solidFill>
                      <a:schemeClr val="dk1"/>
                    </a:solidFill>
                  </a:rPr>
                  <a:t>Delete Keys</a:t>
                </a:r>
                <a:endParaRPr sz="800">
                  <a:solidFill>
                    <a:schemeClr val="dk1"/>
                  </a:solidFill>
                </a:endParaRPr>
              </a:p>
              <a:p>
                <a:pPr marL="0" lvl="0" indent="0" algn="l" rtl="0">
                  <a:spcBef>
                    <a:spcPts val="0"/>
                  </a:spcBef>
                  <a:spcAft>
                    <a:spcPts val="0"/>
                  </a:spcAft>
                  <a:buNone/>
                </a:pPr>
                <a:endParaRPr/>
              </a:p>
            </p:txBody>
          </p:sp>
        </p:grpSp>
      </p:grpSp>
      <p:grpSp>
        <p:nvGrpSpPr>
          <p:cNvPr id="1170" name="Google Shape;1170;p43"/>
          <p:cNvGrpSpPr/>
          <p:nvPr/>
        </p:nvGrpSpPr>
        <p:grpSpPr>
          <a:xfrm>
            <a:off x="5530400" y="2638969"/>
            <a:ext cx="2478691" cy="549306"/>
            <a:chOff x="5921075" y="1569869"/>
            <a:chExt cx="2478691" cy="549306"/>
          </a:xfrm>
        </p:grpSpPr>
        <p:sp>
          <p:nvSpPr>
            <p:cNvPr id="1171" name="Google Shape;1171;p43"/>
            <p:cNvSpPr txBox="1"/>
            <p:nvPr/>
          </p:nvSpPr>
          <p:spPr>
            <a:xfrm>
              <a:off x="5921075" y="1569875"/>
              <a:ext cx="2405100" cy="54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highlight>
                    <a:srgbClr val="D9D9D9"/>
                  </a:highlight>
                </a:rPr>
                <a:t>Delete key k1 from file f1</a:t>
              </a:r>
              <a:endParaRPr>
                <a:highlight>
                  <a:srgbClr val="D9D9D9"/>
                </a:highlight>
              </a:endParaRPr>
            </a:p>
          </p:txBody>
        </p:sp>
        <p:grpSp>
          <p:nvGrpSpPr>
            <p:cNvPr id="1172" name="Google Shape;1172;p43"/>
            <p:cNvGrpSpPr/>
            <p:nvPr/>
          </p:nvGrpSpPr>
          <p:grpSpPr>
            <a:xfrm>
              <a:off x="8014921" y="1569869"/>
              <a:ext cx="384845" cy="283203"/>
              <a:chOff x="7892228" y="1821302"/>
              <a:chExt cx="1052927" cy="765000"/>
            </a:xfrm>
          </p:grpSpPr>
          <p:sp>
            <p:nvSpPr>
              <p:cNvPr id="1173" name="Google Shape;1173;p43"/>
              <p:cNvSpPr/>
              <p:nvPr/>
            </p:nvSpPr>
            <p:spPr>
              <a:xfrm rot="-2451588">
                <a:off x="8008796" y="2106971"/>
                <a:ext cx="158665" cy="415145"/>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sp>
            <p:nvSpPr>
              <p:cNvPr id="1174" name="Google Shape;1174;p43"/>
              <p:cNvSpPr/>
              <p:nvPr/>
            </p:nvSpPr>
            <p:spPr>
              <a:xfrm rot="-2417044">
                <a:off x="8042509" y="2105792"/>
                <a:ext cx="952090" cy="19602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grpSp>
      </p:grpSp>
      <p:grpSp>
        <p:nvGrpSpPr>
          <p:cNvPr id="1175" name="Google Shape;1175;p43"/>
          <p:cNvGrpSpPr/>
          <p:nvPr/>
        </p:nvGrpSpPr>
        <p:grpSpPr>
          <a:xfrm>
            <a:off x="5542775" y="3044800"/>
            <a:ext cx="2466316" cy="549300"/>
            <a:chOff x="5542775" y="3044800"/>
            <a:chExt cx="2466316" cy="549300"/>
          </a:xfrm>
        </p:grpSpPr>
        <p:sp>
          <p:nvSpPr>
            <p:cNvPr id="1176" name="Google Shape;1176;p43"/>
            <p:cNvSpPr txBox="1"/>
            <p:nvPr/>
          </p:nvSpPr>
          <p:spPr>
            <a:xfrm>
              <a:off x="5542775" y="3044800"/>
              <a:ext cx="2405100" cy="54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highlight>
                    <a:srgbClr val="D9D9D9"/>
                  </a:highlight>
                </a:rPr>
                <a:t>Delete key k2 from file f2</a:t>
              </a:r>
              <a:endParaRPr>
                <a:highlight>
                  <a:srgbClr val="D9D9D9"/>
                </a:highlight>
              </a:endParaRPr>
            </a:p>
          </p:txBody>
        </p:sp>
        <p:grpSp>
          <p:nvGrpSpPr>
            <p:cNvPr id="1177" name="Google Shape;1177;p43"/>
            <p:cNvGrpSpPr/>
            <p:nvPr/>
          </p:nvGrpSpPr>
          <p:grpSpPr>
            <a:xfrm>
              <a:off x="7624246" y="3143881"/>
              <a:ext cx="384845" cy="283203"/>
              <a:chOff x="7892228" y="1821302"/>
              <a:chExt cx="1052927" cy="765000"/>
            </a:xfrm>
          </p:grpSpPr>
          <p:sp>
            <p:nvSpPr>
              <p:cNvPr id="1178" name="Google Shape;1178;p43"/>
              <p:cNvSpPr/>
              <p:nvPr/>
            </p:nvSpPr>
            <p:spPr>
              <a:xfrm rot="-2451588">
                <a:off x="8008796" y="2106971"/>
                <a:ext cx="158665" cy="415145"/>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sp>
            <p:nvSpPr>
              <p:cNvPr id="1179" name="Google Shape;1179;p43"/>
              <p:cNvSpPr/>
              <p:nvPr/>
            </p:nvSpPr>
            <p:spPr>
              <a:xfrm rot="-2417044">
                <a:off x="8042509" y="2105792"/>
                <a:ext cx="952090" cy="19602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grpSp>
      </p:grpSp>
      <p:grpSp>
        <p:nvGrpSpPr>
          <p:cNvPr id="1180" name="Google Shape;1180;p43"/>
          <p:cNvGrpSpPr/>
          <p:nvPr/>
        </p:nvGrpSpPr>
        <p:grpSpPr>
          <a:xfrm>
            <a:off x="5505975" y="3757994"/>
            <a:ext cx="2478691" cy="549306"/>
            <a:chOff x="5921075" y="1569869"/>
            <a:chExt cx="2478691" cy="549306"/>
          </a:xfrm>
        </p:grpSpPr>
        <p:sp>
          <p:nvSpPr>
            <p:cNvPr id="1181" name="Google Shape;1181;p43"/>
            <p:cNvSpPr txBox="1"/>
            <p:nvPr/>
          </p:nvSpPr>
          <p:spPr>
            <a:xfrm>
              <a:off x="5921075" y="1569875"/>
              <a:ext cx="2405100" cy="54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highlight>
                    <a:srgbClr val="D9D9D9"/>
                  </a:highlight>
                </a:rPr>
                <a:t>Delete key k3 from file f3</a:t>
              </a:r>
              <a:endParaRPr>
                <a:highlight>
                  <a:srgbClr val="D9D9D9"/>
                </a:highlight>
              </a:endParaRPr>
            </a:p>
          </p:txBody>
        </p:sp>
        <p:grpSp>
          <p:nvGrpSpPr>
            <p:cNvPr id="1182" name="Google Shape;1182;p43"/>
            <p:cNvGrpSpPr/>
            <p:nvPr/>
          </p:nvGrpSpPr>
          <p:grpSpPr>
            <a:xfrm>
              <a:off x="8014921" y="1569869"/>
              <a:ext cx="384845" cy="283203"/>
              <a:chOff x="7892228" y="1821302"/>
              <a:chExt cx="1052927" cy="765000"/>
            </a:xfrm>
          </p:grpSpPr>
          <p:sp>
            <p:nvSpPr>
              <p:cNvPr id="1183" name="Google Shape;1183;p43"/>
              <p:cNvSpPr/>
              <p:nvPr/>
            </p:nvSpPr>
            <p:spPr>
              <a:xfrm rot="-2451588">
                <a:off x="8008796" y="2106971"/>
                <a:ext cx="158665" cy="415145"/>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sp>
            <p:nvSpPr>
              <p:cNvPr id="1184" name="Google Shape;1184;p43"/>
              <p:cNvSpPr/>
              <p:nvPr/>
            </p:nvSpPr>
            <p:spPr>
              <a:xfrm rot="-2417044">
                <a:off x="8042509" y="2105792"/>
                <a:ext cx="952090" cy="19602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3C47D"/>
                  </a:solidFill>
                </a:endParaRPr>
              </a:p>
            </p:txBody>
          </p:sp>
        </p:grpSp>
      </p:grpSp>
      <p:grpSp>
        <p:nvGrpSpPr>
          <p:cNvPr id="1185" name="Google Shape;1185;p43"/>
          <p:cNvGrpSpPr/>
          <p:nvPr/>
        </p:nvGrpSpPr>
        <p:grpSpPr>
          <a:xfrm>
            <a:off x="2588500" y="3154988"/>
            <a:ext cx="541800" cy="261000"/>
            <a:chOff x="1632425" y="2069250"/>
            <a:chExt cx="541800" cy="261000"/>
          </a:xfrm>
        </p:grpSpPr>
        <p:sp>
          <p:nvSpPr>
            <p:cNvPr id="1186" name="Google Shape;1186;p43"/>
            <p:cNvSpPr/>
            <p:nvPr/>
          </p:nvSpPr>
          <p:spPr>
            <a:xfrm>
              <a:off x="1632425" y="2069250"/>
              <a:ext cx="270900" cy="1305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solidFill>
                    <a:schemeClr val="lt1"/>
                  </a:solidFill>
                  <a:highlight>
                    <a:srgbClr val="000000"/>
                  </a:highlight>
                  <a:latin typeface="Trebuchet MS"/>
                  <a:ea typeface="Trebuchet MS"/>
                  <a:cs typeface="Trebuchet MS"/>
                  <a:sym typeface="Trebuchet MS"/>
                </a:rPr>
                <a:t>k1</a:t>
              </a:r>
              <a:endParaRPr sz="600">
                <a:solidFill>
                  <a:schemeClr val="lt1"/>
                </a:solidFill>
                <a:highlight>
                  <a:srgbClr val="000000"/>
                </a:highlight>
                <a:latin typeface="Trebuchet MS"/>
                <a:ea typeface="Trebuchet MS"/>
                <a:cs typeface="Trebuchet MS"/>
                <a:sym typeface="Trebuchet MS"/>
              </a:endParaRPr>
            </a:p>
          </p:txBody>
        </p:sp>
        <p:sp>
          <p:nvSpPr>
            <p:cNvPr id="1187" name="Google Shape;1187;p43"/>
            <p:cNvSpPr/>
            <p:nvPr/>
          </p:nvSpPr>
          <p:spPr>
            <a:xfrm>
              <a:off x="1903325" y="2069250"/>
              <a:ext cx="270900" cy="1305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solidFill>
                    <a:schemeClr val="lt1"/>
                  </a:solidFill>
                  <a:highlight>
                    <a:srgbClr val="000000"/>
                  </a:highlight>
                  <a:latin typeface="Trebuchet MS"/>
                  <a:ea typeface="Trebuchet MS"/>
                  <a:cs typeface="Trebuchet MS"/>
                  <a:sym typeface="Trebuchet MS"/>
                </a:rPr>
                <a:t>k2</a:t>
              </a:r>
              <a:endParaRPr sz="600">
                <a:solidFill>
                  <a:schemeClr val="lt1"/>
                </a:solidFill>
                <a:highlight>
                  <a:srgbClr val="000000"/>
                </a:highlight>
                <a:latin typeface="Trebuchet MS"/>
                <a:ea typeface="Trebuchet MS"/>
                <a:cs typeface="Trebuchet MS"/>
                <a:sym typeface="Trebuchet MS"/>
              </a:endParaRPr>
            </a:p>
          </p:txBody>
        </p:sp>
        <p:sp>
          <p:nvSpPr>
            <p:cNvPr id="1188" name="Google Shape;1188;p43"/>
            <p:cNvSpPr/>
            <p:nvPr/>
          </p:nvSpPr>
          <p:spPr>
            <a:xfrm>
              <a:off x="1752550" y="2199750"/>
              <a:ext cx="270900" cy="1305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600">
                  <a:solidFill>
                    <a:schemeClr val="lt1"/>
                  </a:solidFill>
                  <a:highlight>
                    <a:srgbClr val="000000"/>
                  </a:highlight>
                  <a:latin typeface="Trebuchet MS"/>
                  <a:ea typeface="Trebuchet MS"/>
                  <a:cs typeface="Trebuchet MS"/>
                  <a:sym typeface="Trebuchet MS"/>
                </a:rPr>
                <a:t>k3</a:t>
              </a:r>
              <a:endParaRPr sz="600">
                <a:solidFill>
                  <a:schemeClr val="lt1"/>
                </a:solidFill>
                <a:highlight>
                  <a:srgbClr val="000000"/>
                </a:highlight>
                <a:latin typeface="Trebuchet MS"/>
                <a:ea typeface="Trebuchet MS"/>
                <a:cs typeface="Trebuchet MS"/>
                <a:sym typeface="Trebuchet M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0"/>
                                        </p:tgtEl>
                                        <p:attrNameLst>
                                          <p:attrName>style.visibility</p:attrName>
                                        </p:attrNameLst>
                                      </p:cBhvr>
                                      <p:to>
                                        <p:strVal val="visible"/>
                                      </p:to>
                                    </p:set>
                                    <p:animEffect transition="in" filter="fade">
                                      <p:cBhvr>
                                        <p:cTn id="7" dur="1000"/>
                                        <p:tgtEl>
                                          <p:spTgt spid="1100"/>
                                        </p:tgtEl>
                                      </p:cBhvr>
                                    </p:animEffect>
                                  </p:childTnLst>
                                </p:cTn>
                              </p:par>
                              <p:par>
                                <p:cTn id="8" presetID="10" presetClass="entr" presetSubtype="0" fill="hold" nodeType="withEffect">
                                  <p:stCondLst>
                                    <p:cond delay="0"/>
                                  </p:stCondLst>
                                  <p:childTnLst>
                                    <p:set>
                                      <p:cBhvr>
                                        <p:cTn id="9" dur="1" fill="hold">
                                          <p:stCondLst>
                                            <p:cond delay="0"/>
                                          </p:stCondLst>
                                        </p:cTn>
                                        <p:tgtEl>
                                          <p:spTgt spid="1101"/>
                                        </p:tgtEl>
                                        <p:attrNameLst>
                                          <p:attrName>style.visibility</p:attrName>
                                        </p:attrNameLst>
                                      </p:cBhvr>
                                      <p:to>
                                        <p:strVal val="visible"/>
                                      </p:to>
                                    </p:set>
                                    <p:animEffect transition="in" filter="fade">
                                      <p:cBhvr>
                                        <p:cTn id="10" dur="1000"/>
                                        <p:tgtEl>
                                          <p:spTgt spid="110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03"/>
                                        </p:tgtEl>
                                        <p:attrNameLst>
                                          <p:attrName>style.visibility</p:attrName>
                                        </p:attrNameLst>
                                      </p:cBhvr>
                                      <p:to>
                                        <p:strVal val="visible"/>
                                      </p:to>
                                    </p:set>
                                    <p:animEffect transition="in" filter="fade">
                                      <p:cBhvr>
                                        <p:cTn id="15" dur="1000"/>
                                        <p:tgtEl>
                                          <p:spTgt spid="1103"/>
                                        </p:tgtEl>
                                      </p:cBhvr>
                                    </p:animEffect>
                                  </p:childTnLst>
                                </p:cTn>
                              </p:par>
                              <p:par>
                                <p:cTn id="16" presetID="10" presetClass="entr" presetSubtype="0" fill="hold" nodeType="withEffect">
                                  <p:stCondLst>
                                    <p:cond delay="0"/>
                                  </p:stCondLst>
                                  <p:childTnLst>
                                    <p:set>
                                      <p:cBhvr>
                                        <p:cTn id="17" dur="1" fill="hold">
                                          <p:stCondLst>
                                            <p:cond delay="0"/>
                                          </p:stCondLst>
                                        </p:cTn>
                                        <p:tgtEl>
                                          <p:spTgt spid="1102"/>
                                        </p:tgtEl>
                                        <p:attrNameLst>
                                          <p:attrName>style.visibility</p:attrName>
                                        </p:attrNameLst>
                                      </p:cBhvr>
                                      <p:to>
                                        <p:strVal val="visible"/>
                                      </p:to>
                                    </p:set>
                                    <p:animEffect transition="in" filter="fade">
                                      <p:cBhvr>
                                        <p:cTn id="18" dur="1000"/>
                                        <p:tgtEl>
                                          <p:spTgt spid="1102"/>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1000"/>
                                          </p:stCondLst>
                                        </p:cTn>
                                        <p:tgtEl>
                                          <p:spTgt spid="1103"/>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1000"/>
                                          </p:stCondLst>
                                        </p:cTn>
                                        <p:tgtEl>
                                          <p:spTgt spid="1102"/>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104"/>
                                        </p:tgtEl>
                                        <p:attrNameLst>
                                          <p:attrName>style.visibility</p:attrName>
                                        </p:attrNameLst>
                                      </p:cBhvr>
                                      <p:to>
                                        <p:strVal val="visible"/>
                                      </p:to>
                                    </p:set>
                                    <p:animEffect transition="in" filter="fade">
                                      <p:cBhvr>
                                        <p:cTn id="29" dur="1000"/>
                                        <p:tgtEl>
                                          <p:spTgt spid="1104"/>
                                        </p:tgtEl>
                                      </p:cBhvr>
                                    </p:animEffect>
                                  </p:childTnLst>
                                </p:cTn>
                              </p:par>
                              <p:par>
                                <p:cTn id="30" presetID="10" presetClass="entr" presetSubtype="0" fill="hold" nodeType="withEffect">
                                  <p:stCondLst>
                                    <p:cond delay="0"/>
                                  </p:stCondLst>
                                  <p:childTnLst>
                                    <p:set>
                                      <p:cBhvr>
                                        <p:cTn id="31" dur="1" fill="hold">
                                          <p:stCondLst>
                                            <p:cond delay="0"/>
                                          </p:stCondLst>
                                        </p:cTn>
                                        <p:tgtEl>
                                          <p:spTgt spid="1185"/>
                                        </p:tgtEl>
                                        <p:attrNameLst>
                                          <p:attrName>style.visibility</p:attrName>
                                        </p:attrNameLst>
                                      </p:cBhvr>
                                      <p:to>
                                        <p:strVal val="visible"/>
                                      </p:to>
                                    </p:set>
                                    <p:animEffect transition="in" filter="fade">
                                      <p:cBhvr>
                                        <p:cTn id="32" dur="1000"/>
                                        <p:tgtEl>
                                          <p:spTgt spid="118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70"/>
                                        </p:tgtEl>
                                        <p:attrNameLst>
                                          <p:attrName>style.visibility</p:attrName>
                                        </p:attrNameLst>
                                      </p:cBhvr>
                                      <p:to>
                                        <p:strVal val="visible"/>
                                      </p:to>
                                    </p:set>
                                    <p:animEffect transition="in" filter="fade">
                                      <p:cBhvr>
                                        <p:cTn id="37" dur="1000"/>
                                        <p:tgtEl>
                                          <p:spTgt spid="117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75"/>
                                        </p:tgtEl>
                                        <p:attrNameLst>
                                          <p:attrName>style.visibility</p:attrName>
                                        </p:attrNameLst>
                                      </p:cBhvr>
                                      <p:to>
                                        <p:strVal val="visible"/>
                                      </p:to>
                                    </p:set>
                                    <p:animEffect transition="in" filter="fade">
                                      <p:cBhvr>
                                        <p:cTn id="42" dur="1000"/>
                                        <p:tgtEl>
                                          <p:spTgt spid="117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180"/>
                                        </p:tgtEl>
                                        <p:attrNameLst>
                                          <p:attrName>style.visibility</p:attrName>
                                        </p:attrNameLst>
                                      </p:cBhvr>
                                      <p:to>
                                        <p:strVal val="visible"/>
                                      </p:to>
                                    </p:set>
                                    <p:animEffect transition="in" filter="fade">
                                      <p:cBhvr>
                                        <p:cTn id="47" dur="1000"/>
                                        <p:tgtEl>
                                          <p:spTgt spid="1180"/>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nodeType="clickEffect">
                                  <p:stCondLst>
                                    <p:cond delay="0"/>
                                  </p:stCondLst>
                                  <p:childTnLst>
                                    <p:set>
                                      <p:cBhvr>
                                        <p:cTn id="51" dur="1" fill="hold">
                                          <p:stCondLst>
                                            <p:cond delay="1000"/>
                                          </p:stCondLst>
                                        </p:cTn>
                                        <p:tgtEl>
                                          <p:spTgt spid="1104"/>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1000"/>
                                          </p:stCondLst>
                                        </p:cTn>
                                        <p:tgtEl>
                                          <p:spTgt spid="1185"/>
                                        </p:tgtEl>
                                        <p:attrNameLst>
                                          <p:attrName>style.visibility</p:attrName>
                                        </p:attrNameLst>
                                      </p:cBhvr>
                                      <p:to>
                                        <p:strVal val="hidden"/>
                                      </p:to>
                                    </p:set>
                                  </p:childTnLst>
                                </p:cTn>
                              </p:par>
                              <p:par>
                                <p:cTn id="54" presetID="1" presetClass="exit" presetSubtype="0" fill="hold" nodeType="withEffect">
                                  <p:stCondLst>
                                    <p:cond delay="0"/>
                                  </p:stCondLst>
                                  <p:childTnLst>
                                    <p:set>
                                      <p:cBhvr>
                                        <p:cTn id="55" dur="1" fill="hold">
                                          <p:stCondLst>
                                            <p:cond delay="1000"/>
                                          </p:stCondLst>
                                        </p:cTn>
                                        <p:tgtEl>
                                          <p:spTgt spid="1170"/>
                                        </p:tgtEl>
                                        <p:attrNameLst>
                                          <p:attrName>style.visibility</p:attrName>
                                        </p:attrNameLst>
                                      </p:cBhvr>
                                      <p:to>
                                        <p:strVal val="hidden"/>
                                      </p:to>
                                    </p:set>
                                  </p:childTnLst>
                                </p:cTn>
                              </p:par>
                              <p:par>
                                <p:cTn id="56" presetID="1" presetClass="exit" presetSubtype="0" fill="hold" nodeType="withEffect">
                                  <p:stCondLst>
                                    <p:cond delay="0"/>
                                  </p:stCondLst>
                                  <p:childTnLst>
                                    <p:set>
                                      <p:cBhvr>
                                        <p:cTn id="57" dur="1" fill="hold">
                                          <p:stCondLst>
                                            <p:cond delay="1000"/>
                                          </p:stCondLst>
                                        </p:cTn>
                                        <p:tgtEl>
                                          <p:spTgt spid="1175"/>
                                        </p:tgtEl>
                                        <p:attrNameLst>
                                          <p:attrName>style.visibility</p:attrName>
                                        </p:attrNameLst>
                                      </p:cBhvr>
                                      <p:to>
                                        <p:strVal val="hidden"/>
                                      </p:to>
                                    </p:set>
                                  </p:childTnLst>
                                </p:cTn>
                              </p:par>
                              <p:par>
                                <p:cTn id="58" presetID="1" presetClass="exit" presetSubtype="0" fill="hold" nodeType="withEffect">
                                  <p:stCondLst>
                                    <p:cond delay="0"/>
                                  </p:stCondLst>
                                  <p:childTnLst>
                                    <p:set>
                                      <p:cBhvr>
                                        <p:cTn id="59" dur="1" fill="hold">
                                          <p:stCondLst>
                                            <p:cond delay="1000"/>
                                          </p:stCondLst>
                                        </p:cTn>
                                        <p:tgtEl>
                                          <p:spTgt spid="118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44"/>
          <p:cNvSpPr txBox="1">
            <a:spLocks noGrp="1"/>
          </p:cNvSpPr>
          <p:nvPr>
            <p:ph type="ctrTitle" idx="4294967295"/>
          </p:nvPr>
        </p:nvSpPr>
        <p:spPr>
          <a:xfrm>
            <a:off x="368850" y="180675"/>
            <a:ext cx="8141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Helvetica Neue"/>
                <a:ea typeface="Helvetica Neue"/>
                <a:cs typeface="Helvetica Neue"/>
                <a:sym typeface="Helvetica Neue"/>
              </a:rPr>
              <a:t>Incremental Pipelines (ETL) and Dashboarding</a:t>
            </a:r>
            <a:endParaRPr>
              <a:solidFill>
                <a:srgbClr val="000000"/>
              </a:solidFill>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12939A"/>
                </a:solidFill>
                <a:latin typeface="Helvetica Neue"/>
                <a:ea typeface="Helvetica Neue"/>
                <a:cs typeface="Helvetica Neue"/>
                <a:sym typeface="Helvetica Neue"/>
              </a:rPr>
              <a:t>Incremental processing</a:t>
            </a:r>
            <a:endParaRPr sz="1800">
              <a:solidFill>
                <a:srgbClr val="12939A"/>
              </a:solidFill>
              <a:latin typeface="Helvetica Neue"/>
              <a:ea typeface="Helvetica Neue"/>
              <a:cs typeface="Helvetica Neue"/>
              <a:sym typeface="Helvetica Neue"/>
            </a:endParaRPr>
          </a:p>
        </p:txBody>
      </p:sp>
      <p:sp>
        <p:nvSpPr>
          <p:cNvPr id="1194" name="Google Shape;1194;p44"/>
          <p:cNvSpPr/>
          <p:nvPr/>
        </p:nvSpPr>
        <p:spPr>
          <a:xfrm>
            <a:off x="3935750" y="1124775"/>
            <a:ext cx="140400" cy="1636500"/>
          </a:xfrm>
          <a:prstGeom prst="rightBrace">
            <a:avLst>
              <a:gd name="adj1" fmla="val 8333"/>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5784375" y="1587575"/>
            <a:ext cx="742500" cy="6408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Calibri"/>
                <a:ea typeface="Calibri"/>
                <a:cs typeface="Calibri"/>
                <a:sym typeface="Calibri"/>
              </a:rPr>
              <a:t>Pull updates</a:t>
            </a:r>
            <a:endParaRPr sz="1200">
              <a:solidFill>
                <a:schemeClr val="lt1"/>
              </a:solidFill>
              <a:latin typeface="Calibri"/>
              <a:ea typeface="Calibri"/>
              <a:cs typeface="Calibri"/>
              <a:sym typeface="Calibri"/>
            </a:endParaRPr>
          </a:p>
        </p:txBody>
      </p:sp>
      <p:sp>
        <p:nvSpPr>
          <p:cNvPr id="1196" name="Google Shape;1196;p44"/>
          <p:cNvSpPr/>
          <p:nvPr/>
        </p:nvSpPr>
        <p:spPr>
          <a:xfrm>
            <a:off x="4006017" y="1905517"/>
            <a:ext cx="263100" cy="44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 name="Google Shape;1197;p44"/>
          <p:cNvGrpSpPr/>
          <p:nvPr/>
        </p:nvGrpSpPr>
        <p:grpSpPr>
          <a:xfrm>
            <a:off x="494127" y="1179835"/>
            <a:ext cx="3699823" cy="2601440"/>
            <a:chOff x="494127" y="1179835"/>
            <a:chExt cx="3699823" cy="2601440"/>
          </a:xfrm>
        </p:grpSpPr>
        <p:sp>
          <p:nvSpPr>
            <p:cNvPr id="1198" name="Google Shape;1198;p44"/>
            <p:cNvSpPr/>
            <p:nvPr/>
          </p:nvSpPr>
          <p:spPr>
            <a:xfrm>
              <a:off x="1535402" y="1821874"/>
              <a:ext cx="742500" cy="3087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Calibri"/>
                  <a:ea typeface="Calibri"/>
                  <a:cs typeface="Calibri"/>
                  <a:sym typeface="Calibri"/>
                </a:rPr>
                <a:t>update</a:t>
              </a:r>
              <a:endParaRPr sz="1200">
                <a:solidFill>
                  <a:schemeClr val="lt1"/>
                </a:solidFill>
                <a:latin typeface="Calibri"/>
                <a:ea typeface="Calibri"/>
                <a:cs typeface="Calibri"/>
                <a:sym typeface="Calibri"/>
              </a:endParaRPr>
            </a:p>
          </p:txBody>
        </p:sp>
        <p:sp>
          <p:nvSpPr>
            <p:cNvPr id="1199" name="Google Shape;1199;p44"/>
            <p:cNvSpPr/>
            <p:nvPr/>
          </p:nvSpPr>
          <p:spPr>
            <a:xfrm>
              <a:off x="1236806" y="1935675"/>
              <a:ext cx="313500" cy="36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44"/>
            <p:cNvGrpSpPr/>
            <p:nvPr/>
          </p:nvGrpSpPr>
          <p:grpSpPr>
            <a:xfrm>
              <a:off x="3123550" y="1179835"/>
              <a:ext cx="680417" cy="203364"/>
              <a:chOff x="5768117" y="1530355"/>
              <a:chExt cx="1120213" cy="306965"/>
            </a:xfrm>
          </p:grpSpPr>
          <p:sp>
            <p:nvSpPr>
              <p:cNvPr id="1201" name="Google Shape;1201;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2" name="Google Shape;1202;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3" name="Google Shape;1203;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4" name="Google Shape;1204;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5" name="Google Shape;1205;p44"/>
              <p:cNvSpPr/>
              <p:nvPr/>
            </p:nvSpPr>
            <p:spPr>
              <a:xfrm>
                <a:off x="64638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6" name="Google Shape;1206;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7" name="Google Shape;1207;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8" name="Google Shape;1208;p44"/>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09" name="Google Shape;1209;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0" name="Google Shape;1210;p44"/>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11" name="Google Shape;1211;p44"/>
            <p:cNvGrpSpPr/>
            <p:nvPr/>
          </p:nvGrpSpPr>
          <p:grpSpPr>
            <a:xfrm>
              <a:off x="3123550" y="1555267"/>
              <a:ext cx="680417" cy="203364"/>
              <a:chOff x="5768117" y="1530355"/>
              <a:chExt cx="1120213" cy="306965"/>
            </a:xfrm>
          </p:grpSpPr>
          <p:sp>
            <p:nvSpPr>
              <p:cNvPr id="1212" name="Google Shape;1212;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3" name="Google Shape;1213;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4" name="Google Shape;1214;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5" name="Google Shape;1215;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6" name="Google Shape;1216;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7" name="Google Shape;1217;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8" name="Google Shape;1218;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19" name="Google Shape;1219;p44"/>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0" name="Google Shape;1220;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1" name="Google Shape;1221;p44"/>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22" name="Google Shape;1222;p44"/>
            <p:cNvGrpSpPr/>
            <p:nvPr/>
          </p:nvGrpSpPr>
          <p:grpSpPr>
            <a:xfrm>
              <a:off x="3123550" y="1908614"/>
              <a:ext cx="680417" cy="203364"/>
              <a:chOff x="5768117" y="1530355"/>
              <a:chExt cx="1120213" cy="306965"/>
            </a:xfrm>
          </p:grpSpPr>
          <p:sp>
            <p:nvSpPr>
              <p:cNvPr id="1223" name="Google Shape;1223;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4" name="Google Shape;1224;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5" name="Google Shape;1225;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6" name="Google Shape;1226;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7" name="Google Shape;1227;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8" name="Google Shape;1228;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29" name="Google Shape;1229;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0" name="Google Shape;1230;p44"/>
              <p:cNvSpPr/>
              <p:nvPr/>
            </p:nvSpPr>
            <p:spPr>
              <a:xfrm>
                <a:off x="6231917" y="1707156"/>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1" name="Google Shape;1231;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2" name="Google Shape;1232;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33" name="Google Shape;1233;p44"/>
            <p:cNvGrpSpPr/>
            <p:nvPr/>
          </p:nvGrpSpPr>
          <p:grpSpPr>
            <a:xfrm>
              <a:off x="3123550" y="2261962"/>
              <a:ext cx="680417" cy="203364"/>
              <a:chOff x="5768117" y="1530355"/>
              <a:chExt cx="1120213" cy="306965"/>
            </a:xfrm>
          </p:grpSpPr>
          <p:sp>
            <p:nvSpPr>
              <p:cNvPr id="1234" name="Google Shape;1234;p44"/>
              <p:cNvSpPr/>
              <p:nvPr/>
            </p:nvSpPr>
            <p:spPr>
              <a:xfrm>
                <a:off x="6000021" y="1530355"/>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5" name="Google Shape;1235;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6" name="Google Shape;1236;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7" name="Google Shape;1237;p44"/>
              <p:cNvSpPr/>
              <p:nvPr/>
            </p:nvSpPr>
            <p:spPr>
              <a:xfrm>
                <a:off x="5768117" y="1702268"/>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8" name="Google Shape;1238;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39" name="Google Shape;1239;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0" name="Google Shape;1240;p44"/>
              <p:cNvSpPr/>
              <p:nvPr/>
            </p:nvSpPr>
            <p:spPr>
              <a:xfrm>
                <a:off x="6231917" y="1536181"/>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1" name="Google Shape;1241;p44"/>
              <p:cNvSpPr/>
              <p:nvPr/>
            </p:nvSpPr>
            <p:spPr>
              <a:xfrm>
                <a:off x="6231917" y="1707156"/>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2" name="Google Shape;1242;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3" name="Google Shape;1243;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44" name="Google Shape;1244;p44"/>
            <p:cNvGrpSpPr/>
            <p:nvPr/>
          </p:nvGrpSpPr>
          <p:grpSpPr>
            <a:xfrm>
              <a:off x="3123550" y="2615309"/>
              <a:ext cx="680417" cy="203364"/>
              <a:chOff x="5768117" y="1530355"/>
              <a:chExt cx="1120213" cy="306965"/>
            </a:xfrm>
          </p:grpSpPr>
          <p:sp>
            <p:nvSpPr>
              <p:cNvPr id="1245" name="Google Shape;1245;p44"/>
              <p:cNvSpPr/>
              <p:nvPr/>
            </p:nvSpPr>
            <p:spPr>
              <a:xfrm>
                <a:off x="6000021" y="1530355"/>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6" name="Google Shape;1246;p44"/>
              <p:cNvSpPr/>
              <p:nvPr/>
            </p:nvSpPr>
            <p:spPr>
              <a:xfrm>
                <a:off x="6000030" y="1706432"/>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7" name="Google Shape;1247;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8" name="Google Shape;1248;p44"/>
              <p:cNvSpPr/>
              <p:nvPr/>
            </p:nvSpPr>
            <p:spPr>
              <a:xfrm>
                <a:off x="5768117" y="1702268"/>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49" name="Google Shape;1249;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50" name="Google Shape;1250;p44"/>
              <p:cNvSpPr/>
              <p:nvPr/>
            </p:nvSpPr>
            <p:spPr>
              <a:xfrm>
                <a:off x="64638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51" name="Google Shape;1251;p44"/>
              <p:cNvSpPr/>
              <p:nvPr/>
            </p:nvSpPr>
            <p:spPr>
              <a:xfrm>
                <a:off x="6231917" y="1536181"/>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52" name="Google Shape;1252;p44"/>
              <p:cNvSpPr/>
              <p:nvPr/>
            </p:nvSpPr>
            <p:spPr>
              <a:xfrm>
                <a:off x="6231917" y="1707156"/>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53" name="Google Shape;1253;p44"/>
              <p:cNvSpPr/>
              <p:nvPr/>
            </p:nvSpPr>
            <p:spPr>
              <a:xfrm>
                <a:off x="66957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54" name="Google Shape;1254;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sp>
          <p:nvSpPr>
            <p:cNvPr id="1255" name="Google Shape;1255;p44"/>
            <p:cNvSpPr/>
            <p:nvPr/>
          </p:nvSpPr>
          <p:spPr>
            <a:xfrm>
              <a:off x="494127" y="1799515"/>
              <a:ext cx="742688" cy="308555"/>
            </a:xfrm>
            <a:prstGeom prst="flowChartMagneticDisk">
              <a:avLst/>
            </a:prstGeom>
            <a:solidFill>
              <a:srgbClr val="CFE2F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Calibri"/>
                  <a:ea typeface="Calibri"/>
                  <a:cs typeface="Calibri"/>
                  <a:sym typeface="Calibri"/>
                </a:rPr>
                <a:t>update</a:t>
              </a:r>
              <a:endParaRPr sz="1400"/>
            </a:p>
          </p:txBody>
        </p:sp>
        <p:cxnSp>
          <p:nvCxnSpPr>
            <p:cNvPr id="1256" name="Google Shape;1256;p44"/>
            <p:cNvCxnSpPr>
              <a:stCxn id="1198" idx="3"/>
              <a:endCxn id="1204" idx="1"/>
            </p:cNvCxnSpPr>
            <p:nvPr/>
          </p:nvCxnSpPr>
          <p:spPr>
            <a:xfrm rot="10800000" flipH="1">
              <a:off x="2277902" y="1335424"/>
              <a:ext cx="845700" cy="640800"/>
            </a:xfrm>
            <a:prstGeom prst="bentConnector3">
              <a:avLst>
                <a:gd name="adj1" fmla="val 49997"/>
              </a:avLst>
            </a:prstGeom>
            <a:noFill/>
            <a:ln w="38100" cap="flat" cmpd="sng">
              <a:solidFill>
                <a:srgbClr val="666666"/>
              </a:solidFill>
              <a:prstDash val="solid"/>
              <a:round/>
              <a:headEnd type="none" w="med" len="med"/>
              <a:tailEnd type="triangle" w="med" len="med"/>
            </a:ln>
          </p:spPr>
        </p:cxnSp>
        <p:cxnSp>
          <p:nvCxnSpPr>
            <p:cNvPr id="1257" name="Google Shape;1257;p44"/>
            <p:cNvCxnSpPr>
              <a:stCxn id="1198" idx="3"/>
              <a:endCxn id="1215" idx="1"/>
            </p:cNvCxnSpPr>
            <p:nvPr/>
          </p:nvCxnSpPr>
          <p:spPr>
            <a:xfrm rot="10800000" flipH="1">
              <a:off x="2277902" y="1711024"/>
              <a:ext cx="845700" cy="265200"/>
            </a:xfrm>
            <a:prstGeom prst="bentConnector3">
              <a:avLst>
                <a:gd name="adj1" fmla="val 49997"/>
              </a:avLst>
            </a:prstGeom>
            <a:noFill/>
            <a:ln w="38100" cap="flat" cmpd="sng">
              <a:solidFill>
                <a:srgbClr val="666666"/>
              </a:solidFill>
              <a:prstDash val="solid"/>
              <a:round/>
              <a:headEnd type="none" w="med" len="med"/>
              <a:tailEnd type="triangle" w="med" len="med"/>
            </a:ln>
          </p:spPr>
        </p:cxnSp>
        <p:cxnSp>
          <p:nvCxnSpPr>
            <p:cNvPr id="1258" name="Google Shape;1258;p44"/>
            <p:cNvCxnSpPr>
              <a:stCxn id="1198" idx="3"/>
              <a:endCxn id="1226" idx="1"/>
            </p:cNvCxnSpPr>
            <p:nvPr/>
          </p:nvCxnSpPr>
          <p:spPr>
            <a:xfrm>
              <a:off x="2277902" y="1976224"/>
              <a:ext cx="845700" cy="87900"/>
            </a:xfrm>
            <a:prstGeom prst="bentConnector3">
              <a:avLst>
                <a:gd name="adj1" fmla="val 49997"/>
              </a:avLst>
            </a:prstGeom>
            <a:noFill/>
            <a:ln w="38100" cap="flat" cmpd="sng">
              <a:solidFill>
                <a:srgbClr val="666666"/>
              </a:solidFill>
              <a:prstDash val="solid"/>
              <a:round/>
              <a:headEnd type="none" w="med" len="med"/>
              <a:tailEnd type="triangle" w="med" len="med"/>
            </a:ln>
          </p:spPr>
        </p:cxnSp>
        <p:cxnSp>
          <p:nvCxnSpPr>
            <p:cNvPr id="1259" name="Google Shape;1259;p44"/>
            <p:cNvCxnSpPr>
              <a:stCxn id="1198" idx="3"/>
              <a:endCxn id="1237" idx="1"/>
            </p:cNvCxnSpPr>
            <p:nvPr/>
          </p:nvCxnSpPr>
          <p:spPr>
            <a:xfrm>
              <a:off x="2277902" y="1976224"/>
              <a:ext cx="845700" cy="441300"/>
            </a:xfrm>
            <a:prstGeom prst="bentConnector3">
              <a:avLst>
                <a:gd name="adj1" fmla="val 49997"/>
              </a:avLst>
            </a:prstGeom>
            <a:noFill/>
            <a:ln w="38100" cap="flat" cmpd="sng">
              <a:solidFill>
                <a:srgbClr val="666666"/>
              </a:solidFill>
              <a:prstDash val="solid"/>
              <a:round/>
              <a:headEnd type="none" w="med" len="med"/>
              <a:tailEnd type="triangle" w="med" len="med"/>
            </a:ln>
          </p:spPr>
        </p:cxnSp>
        <p:cxnSp>
          <p:nvCxnSpPr>
            <p:cNvPr id="1260" name="Google Shape;1260;p44"/>
            <p:cNvCxnSpPr>
              <a:stCxn id="1198" idx="3"/>
              <a:endCxn id="1248" idx="1"/>
            </p:cNvCxnSpPr>
            <p:nvPr/>
          </p:nvCxnSpPr>
          <p:spPr>
            <a:xfrm>
              <a:off x="2277902" y="1976224"/>
              <a:ext cx="845700" cy="794700"/>
            </a:xfrm>
            <a:prstGeom prst="bentConnector3">
              <a:avLst>
                <a:gd name="adj1" fmla="val 49997"/>
              </a:avLst>
            </a:prstGeom>
            <a:noFill/>
            <a:ln w="38100" cap="flat" cmpd="sng">
              <a:solidFill>
                <a:srgbClr val="666666"/>
              </a:solidFill>
              <a:prstDash val="solid"/>
              <a:round/>
              <a:headEnd type="none" w="med" len="med"/>
              <a:tailEnd type="triangle" w="med" len="med"/>
            </a:ln>
          </p:spPr>
        </p:cxnSp>
        <p:sp>
          <p:nvSpPr>
            <p:cNvPr id="1261" name="Google Shape;1261;p44"/>
            <p:cNvSpPr txBox="1"/>
            <p:nvPr/>
          </p:nvSpPr>
          <p:spPr>
            <a:xfrm>
              <a:off x="2702840" y="3030432"/>
              <a:ext cx="1435800" cy="294900"/>
            </a:xfrm>
            <a:prstGeom prst="rect">
              <a:avLst/>
            </a:prstGeom>
            <a:solidFill>
              <a:srgbClr val="6AA84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674EA7"/>
                  </a:solidFill>
                  <a:latin typeface="Courier New"/>
                  <a:ea typeface="Courier New"/>
                  <a:cs typeface="Courier New"/>
                  <a:sym typeface="Courier New"/>
                </a:rPr>
                <a:t>Source table</a:t>
              </a:r>
              <a:endParaRPr sz="1000" b="1">
                <a:solidFill>
                  <a:srgbClr val="674EA7"/>
                </a:solidFill>
                <a:latin typeface="Courier New"/>
                <a:ea typeface="Courier New"/>
                <a:cs typeface="Courier New"/>
                <a:sym typeface="Courier New"/>
              </a:endParaRPr>
            </a:p>
          </p:txBody>
        </p:sp>
        <p:sp>
          <p:nvSpPr>
            <p:cNvPr id="1262" name="Google Shape;1262;p44"/>
            <p:cNvSpPr/>
            <p:nvPr/>
          </p:nvSpPr>
          <p:spPr>
            <a:xfrm rot="5400000">
              <a:off x="3370952" y="2754900"/>
              <a:ext cx="123900" cy="1460400"/>
            </a:xfrm>
            <a:prstGeom prst="rightBrace">
              <a:avLst>
                <a:gd name="adj1" fmla="val 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4"/>
            <p:cNvSpPr txBox="1"/>
            <p:nvPr/>
          </p:nvSpPr>
          <p:spPr>
            <a:xfrm>
              <a:off x="2733550" y="3537075"/>
              <a:ext cx="1460400" cy="2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N files updated</a:t>
              </a:r>
              <a:endParaRPr/>
            </a:p>
          </p:txBody>
        </p:sp>
      </p:grpSp>
      <p:sp>
        <p:nvSpPr>
          <p:cNvPr id="1264" name="Google Shape;1264;p44"/>
          <p:cNvSpPr/>
          <p:nvPr/>
        </p:nvSpPr>
        <p:spPr>
          <a:xfrm>
            <a:off x="4303575" y="1484915"/>
            <a:ext cx="1171500" cy="8856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lt1"/>
                </a:solidFill>
                <a:latin typeface="Calibri"/>
                <a:ea typeface="Calibri"/>
                <a:cs typeface="Calibri"/>
                <a:sym typeface="Calibri"/>
              </a:rPr>
              <a:t>HUDI incremental pull primitive</a:t>
            </a:r>
            <a:endParaRPr sz="1200" dirty="0">
              <a:solidFill>
                <a:schemeClr val="lt1"/>
              </a:solidFill>
              <a:latin typeface="Calibri"/>
              <a:ea typeface="Calibri"/>
              <a:cs typeface="Calibri"/>
              <a:sym typeface="Calibri"/>
            </a:endParaRPr>
          </a:p>
        </p:txBody>
      </p:sp>
      <p:sp>
        <p:nvSpPr>
          <p:cNvPr id="1265" name="Google Shape;1265;p44"/>
          <p:cNvSpPr/>
          <p:nvPr/>
        </p:nvSpPr>
        <p:spPr>
          <a:xfrm>
            <a:off x="5509517" y="1913367"/>
            <a:ext cx="263100" cy="44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 name="Google Shape;1266;p44"/>
          <p:cNvGrpSpPr/>
          <p:nvPr/>
        </p:nvGrpSpPr>
        <p:grpSpPr>
          <a:xfrm>
            <a:off x="6526875" y="1165271"/>
            <a:ext cx="1959464" cy="2576454"/>
            <a:chOff x="6526875" y="1165271"/>
            <a:chExt cx="1959464" cy="2576454"/>
          </a:xfrm>
        </p:grpSpPr>
        <p:grpSp>
          <p:nvGrpSpPr>
            <p:cNvPr id="1267" name="Google Shape;1267;p44"/>
            <p:cNvGrpSpPr/>
            <p:nvPr/>
          </p:nvGrpSpPr>
          <p:grpSpPr>
            <a:xfrm>
              <a:off x="7313215" y="2226282"/>
              <a:ext cx="693524" cy="199374"/>
              <a:chOff x="5768117" y="1530355"/>
              <a:chExt cx="1120213" cy="306965"/>
            </a:xfrm>
          </p:grpSpPr>
          <p:sp>
            <p:nvSpPr>
              <p:cNvPr id="1268" name="Google Shape;1268;p44"/>
              <p:cNvSpPr/>
              <p:nvPr/>
            </p:nvSpPr>
            <p:spPr>
              <a:xfrm>
                <a:off x="6000021" y="1530355"/>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69" name="Google Shape;1269;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0" name="Google Shape;1270;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1" name="Google Shape;1271;p44"/>
              <p:cNvSpPr/>
              <p:nvPr/>
            </p:nvSpPr>
            <p:spPr>
              <a:xfrm>
                <a:off x="5768117" y="1702268"/>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2" name="Google Shape;1272;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3" name="Google Shape;1273;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4" name="Google Shape;1274;p44"/>
              <p:cNvSpPr/>
              <p:nvPr/>
            </p:nvSpPr>
            <p:spPr>
              <a:xfrm>
                <a:off x="6231917" y="1536181"/>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5" name="Google Shape;1275;p44"/>
              <p:cNvSpPr/>
              <p:nvPr/>
            </p:nvSpPr>
            <p:spPr>
              <a:xfrm>
                <a:off x="6231917" y="1707156"/>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6" name="Google Shape;1276;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77" name="Google Shape;1277;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78" name="Google Shape;1278;p44"/>
            <p:cNvGrpSpPr/>
            <p:nvPr/>
          </p:nvGrpSpPr>
          <p:grpSpPr>
            <a:xfrm>
              <a:off x="6526875" y="1165271"/>
              <a:ext cx="1959464" cy="2576454"/>
              <a:chOff x="6526875" y="1165271"/>
              <a:chExt cx="1959464" cy="2576454"/>
            </a:xfrm>
          </p:grpSpPr>
          <p:grpSp>
            <p:nvGrpSpPr>
              <p:cNvPr id="1279" name="Google Shape;1279;p44"/>
              <p:cNvGrpSpPr/>
              <p:nvPr/>
            </p:nvGrpSpPr>
            <p:grpSpPr>
              <a:xfrm>
                <a:off x="7313215" y="1165271"/>
                <a:ext cx="693524" cy="199374"/>
                <a:chOff x="5768117" y="1530355"/>
                <a:chExt cx="1120213" cy="306965"/>
              </a:xfrm>
            </p:grpSpPr>
            <p:sp>
              <p:nvSpPr>
                <p:cNvPr id="1280" name="Google Shape;1280;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1" name="Google Shape;1281;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2" name="Google Shape;1282;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3" name="Google Shape;1283;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4" name="Google Shape;1284;p44"/>
                <p:cNvSpPr/>
                <p:nvPr/>
              </p:nvSpPr>
              <p:spPr>
                <a:xfrm>
                  <a:off x="64638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5" name="Google Shape;1285;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6" name="Google Shape;1286;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7" name="Google Shape;1287;p44"/>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8" name="Google Shape;1288;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89" name="Google Shape;1289;p44"/>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290" name="Google Shape;1290;p44"/>
              <p:cNvGrpSpPr/>
              <p:nvPr/>
            </p:nvGrpSpPr>
            <p:grpSpPr>
              <a:xfrm>
                <a:off x="7313215" y="1533377"/>
                <a:ext cx="693524" cy="199374"/>
                <a:chOff x="5768117" y="1530355"/>
                <a:chExt cx="1120213" cy="306965"/>
              </a:xfrm>
            </p:grpSpPr>
            <p:sp>
              <p:nvSpPr>
                <p:cNvPr id="1291" name="Google Shape;1291;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2" name="Google Shape;1292;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3" name="Google Shape;1293;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4" name="Google Shape;1294;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5" name="Google Shape;1295;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6" name="Google Shape;1296;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7" name="Google Shape;1297;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8" name="Google Shape;1298;p44"/>
                <p:cNvSpPr/>
                <p:nvPr/>
              </p:nvSpPr>
              <p:spPr>
                <a:xfrm>
                  <a:off x="6231917" y="1707156"/>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299" name="Google Shape;1299;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0" name="Google Shape;1300;p44"/>
                <p:cNvSpPr/>
                <p:nvPr/>
              </p:nvSpPr>
              <p:spPr>
                <a:xfrm>
                  <a:off x="66957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301" name="Google Shape;1301;p44"/>
              <p:cNvGrpSpPr/>
              <p:nvPr/>
            </p:nvGrpSpPr>
            <p:grpSpPr>
              <a:xfrm>
                <a:off x="7313215" y="1879829"/>
                <a:ext cx="693524" cy="199374"/>
                <a:chOff x="5768117" y="1530355"/>
                <a:chExt cx="1120213" cy="306965"/>
              </a:xfrm>
            </p:grpSpPr>
            <p:sp>
              <p:nvSpPr>
                <p:cNvPr id="1302" name="Google Shape;1302;p44"/>
                <p:cNvSpPr/>
                <p:nvPr/>
              </p:nvSpPr>
              <p:spPr>
                <a:xfrm>
                  <a:off x="6000021" y="1530355"/>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3" name="Google Shape;1303;p44"/>
                <p:cNvSpPr/>
                <p:nvPr/>
              </p:nvSpPr>
              <p:spPr>
                <a:xfrm>
                  <a:off x="6000030" y="170643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4" name="Google Shape;1304;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5" name="Google Shape;1305;p44"/>
                <p:cNvSpPr/>
                <p:nvPr/>
              </p:nvSpPr>
              <p:spPr>
                <a:xfrm>
                  <a:off x="5768117" y="1702268"/>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6" name="Google Shape;1306;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7" name="Google Shape;1307;p44"/>
                <p:cNvSpPr/>
                <p:nvPr/>
              </p:nvSpPr>
              <p:spPr>
                <a:xfrm>
                  <a:off x="6463830" y="1711320"/>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8" name="Google Shape;1308;p44"/>
                <p:cNvSpPr/>
                <p:nvPr/>
              </p:nvSpPr>
              <p:spPr>
                <a:xfrm>
                  <a:off x="6231917" y="1536181"/>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09" name="Google Shape;1309;p44"/>
                <p:cNvSpPr/>
                <p:nvPr/>
              </p:nvSpPr>
              <p:spPr>
                <a:xfrm>
                  <a:off x="6231917" y="1707156"/>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0" name="Google Shape;1310;p44"/>
                <p:cNvSpPr/>
                <p:nvPr/>
              </p:nvSpPr>
              <p:spPr>
                <a:xfrm>
                  <a:off x="6695721" y="1535242"/>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1" name="Google Shape;1311;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grpSp>
            <p:nvGrpSpPr>
              <p:cNvPr id="1312" name="Google Shape;1312;p44"/>
              <p:cNvGrpSpPr/>
              <p:nvPr/>
            </p:nvGrpSpPr>
            <p:grpSpPr>
              <a:xfrm>
                <a:off x="7313215" y="2572734"/>
                <a:ext cx="693524" cy="199374"/>
                <a:chOff x="5768117" y="1530355"/>
                <a:chExt cx="1120213" cy="306965"/>
              </a:xfrm>
            </p:grpSpPr>
            <p:sp>
              <p:nvSpPr>
                <p:cNvPr id="1313" name="Google Shape;1313;p44"/>
                <p:cNvSpPr/>
                <p:nvPr/>
              </p:nvSpPr>
              <p:spPr>
                <a:xfrm>
                  <a:off x="6000021" y="1530355"/>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4" name="Google Shape;1314;p44"/>
                <p:cNvSpPr/>
                <p:nvPr/>
              </p:nvSpPr>
              <p:spPr>
                <a:xfrm>
                  <a:off x="6000030" y="1706432"/>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5" name="Google Shape;1315;p44"/>
                <p:cNvSpPr/>
                <p:nvPr/>
              </p:nvSpPr>
              <p:spPr>
                <a:xfrm>
                  <a:off x="5768117" y="1531293"/>
                  <a:ext cx="192600" cy="126000"/>
                </a:xfrm>
                <a:prstGeom prst="rect">
                  <a:avLst/>
                </a:prstGeom>
                <a:solidFill>
                  <a:srgbClr val="737373"/>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6" name="Google Shape;1316;p44"/>
                <p:cNvSpPr/>
                <p:nvPr/>
              </p:nvSpPr>
              <p:spPr>
                <a:xfrm>
                  <a:off x="5768117" y="1702268"/>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7" name="Google Shape;1317;p44"/>
                <p:cNvSpPr/>
                <p:nvPr/>
              </p:nvSpPr>
              <p:spPr>
                <a:xfrm>
                  <a:off x="64638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8" name="Google Shape;1318;p44"/>
                <p:cNvSpPr/>
                <p:nvPr/>
              </p:nvSpPr>
              <p:spPr>
                <a:xfrm>
                  <a:off x="64638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19" name="Google Shape;1319;p44"/>
                <p:cNvSpPr/>
                <p:nvPr/>
              </p:nvSpPr>
              <p:spPr>
                <a:xfrm>
                  <a:off x="6231917" y="1536181"/>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20" name="Google Shape;1320;p44"/>
                <p:cNvSpPr/>
                <p:nvPr/>
              </p:nvSpPr>
              <p:spPr>
                <a:xfrm>
                  <a:off x="6231917" y="1707156"/>
                  <a:ext cx="192600" cy="126000"/>
                </a:xfrm>
                <a:prstGeom prst="rect">
                  <a:avLst/>
                </a:prstGeom>
                <a:solidFill>
                  <a:srgbClr val="4FC3F7"/>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21" name="Google Shape;1321;p44"/>
                <p:cNvSpPr/>
                <p:nvPr/>
              </p:nvSpPr>
              <p:spPr>
                <a:xfrm>
                  <a:off x="6695721" y="1535242"/>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sp>
              <p:nvSpPr>
                <p:cNvPr id="1322" name="Google Shape;1322;p44"/>
                <p:cNvSpPr/>
                <p:nvPr/>
              </p:nvSpPr>
              <p:spPr>
                <a:xfrm>
                  <a:off x="6695730" y="1711320"/>
                  <a:ext cx="192600" cy="126000"/>
                </a:xfrm>
                <a:prstGeom prst="rect">
                  <a:avLst/>
                </a:prstGeom>
                <a:solidFill>
                  <a:schemeClr val="accent4"/>
                </a:solidFill>
                <a:ln w="9525"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chemeClr val="lt1"/>
                    </a:solidFill>
                    <a:latin typeface="Trebuchet MS"/>
                    <a:ea typeface="Trebuchet MS"/>
                    <a:cs typeface="Trebuchet MS"/>
                    <a:sym typeface="Trebuchet MS"/>
                  </a:endParaRPr>
                </a:p>
              </p:txBody>
            </p:sp>
          </p:grpSp>
          <p:cxnSp>
            <p:nvCxnSpPr>
              <p:cNvPr id="1323" name="Google Shape;1323;p44"/>
              <p:cNvCxnSpPr>
                <a:stCxn id="1195" idx="3"/>
                <a:endCxn id="1283" idx="1"/>
              </p:cNvCxnSpPr>
              <p:nvPr/>
            </p:nvCxnSpPr>
            <p:spPr>
              <a:xfrm rot="10800000" flipH="1">
                <a:off x="6526875" y="1317875"/>
                <a:ext cx="786300" cy="590100"/>
              </a:xfrm>
              <a:prstGeom prst="bentConnector3">
                <a:avLst>
                  <a:gd name="adj1" fmla="val 50003"/>
                </a:avLst>
              </a:prstGeom>
              <a:noFill/>
              <a:ln w="38100" cap="flat" cmpd="sng">
                <a:solidFill>
                  <a:srgbClr val="666666"/>
                </a:solidFill>
                <a:prstDash val="solid"/>
                <a:round/>
                <a:headEnd type="none" w="med" len="med"/>
                <a:tailEnd type="triangle" w="med" len="med"/>
              </a:ln>
            </p:spPr>
          </p:cxnSp>
          <p:cxnSp>
            <p:nvCxnSpPr>
              <p:cNvPr id="1324" name="Google Shape;1324;p44"/>
              <p:cNvCxnSpPr>
                <a:stCxn id="1195" idx="3"/>
                <a:endCxn id="1294" idx="1"/>
              </p:cNvCxnSpPr>
              <p:nvPr/>
            </p:nvCxnSpPr>
            <p:spPr>
              <a:xfrm rot="10800000" flipH="1">
                <a:off x="6526875" y="1685975"/>
                <a:ext cx="786300" cy="222000"/>
              </a:xfrm>
              <a:prstGeom prst="bentConnector3">
                <a:avLst>
                  <a:gd name="adj1" fmla="val 50003"/>
                </a:avLst>
              </a:prstGeom>
              <a:noFill/>
              <a:ln w="38100" cap="flat" cmpd="sng">
                <a:solidFill>
                  <a:srgbClr val="666666"/>
                </a:solidFill>
                <a:prstDash val="solid"/>
                <a:round/>
                <a:headEnd type="none" w="med" len="med"/>
                <a:tailEnd type="triangle" w="med" len="med"/>
              </a:ln>
            </p:spPr>
          </p:cxnSp>
          <p:cxnSp>
            <p:nvCxnSpPr>
              <p:cNvPr id="1325" name="Google Shape;1325;p44"/>
              <p:cNvCxnSpPr>
                <a:stCxn id="1195" idx="3"/>
                <a:endCxn id="1305" idx="1"/>
              </p:cNvCxnSpPr>
              <p:nvPr/>
            </p:nvCxnSpPr>
            <p:spPr>
              <a:xfrm>
                <a:off x="6526875" y="1907975"/>
                <a:ext cx="786300" cy="124500"/>
              </a:xfrm>
              <a:prstGeom prst="bentConnector3">
                <a:avLst>
                  <a:gd name="adj1" fmla="val 50003"/>
                </a:avLst>
              </a:prstGeom>
              <a:noFill/>
              <a:ln w="38100" cap="flat" cmpd="sng">
                <a:solidFill>
                  <a:srgbClr val="666666"/>
                </a:solidFill>
                <a:prstDash val="solid"/>
                <a:round/>
                <a:headEnd type="none" w="med" len="med"/>
                <a:tailEnd type="triangle" w="med" len="med"/>
              </a:ln>
            </p:spPr>
          </p:cxnSp>
          <p:cxnSp>
            <p:nvCxnSpPr>
              <p:cNvPr id="1326" name="Google Shape;1326;p44"/>
              <p:cNvCxnSpPr>
                <a:stCxn id="1195" idx="3"/>
                <a:endCxn id="1271" idx="1"/>
              </p:cNvCxnSpPr>
              <p:nvPr/>
            </p:nvCxnSpPr>
            <p:spPr>
              <a:xfrm>
                <a:off x="6526875" y="1907975"/>
                <a:ext cx="786300" cy="471000"/>
              </a:xfrm>
              <a:prstGeom prst="bentConnector3">
                <a:avLst>
                  <a:gd name="adj1" fmla="val 50003"/>
                </a:avLst>
              </a:prstGeom>
              <a:noFill/>
              <a:ln w="38100" cap="flat" cmpd="sng">
                <a:solidFill>
                  <a:srgbClr val="666666"/>
                </a:solidFill>
                <a:prstDash val="solid"/>
                <a:round/>
                <a:headEnd type="none" w="med" len="med"/>
                <a:tailEnd type="triangle" w="med" len="med"/>
              </a:ln>
            </p:spPr>
          </p:cxnSp>
          <p:cxnSp>
            <p:nvCxnSpPr>
              <p:cNvPr id="1327" name="Google Shape;1327;p44"/>
              <p:cNvCxnSpPr>
                <a:stCxn id="1195" idx="3"/>
                <a:endCxn id="1316" idx="1"/>
              </p:cNvCxnSpPr>
              <p:nvPr/>
            </p:nvCxnSpPr>
            <p:spPr>
              <a:xfrm>
                <a:off x="6526875" y="1907975"/>
                <a:ext cx="786300" cy="817200"/>
              </a:xfrm>
              <a:prstGeom prst="bentConnector3">
                <a:avLst>
                  <a:gd name="adj1" fmla="val 50003"/>
                </a:avLst>
              </a:prstGeom>
              <a:noFill/>
              <a:ln w="38100" cap="flat" cmpd="sng">
                <a:solidFill>
                  <a:srgbClr val="666666"/>
                </a:solidFill>
                <a:prstDash val="solid"/>
                <a:round/>
                <a:headEnd type="none" w="med" len="med"/>
                <a:tailEnd type="triangle" w="med" len="med"/>
              </a:ln>
            </p:spPr>
          </p:cxnSp>
          <p:sp>
            <p:nvSpPr>
              <p:cNvPr id="1328" name="Google Shape;1328;p44"/>
              <p:cNvSpPr txBox="1"/>
              <p:nvPr/>
            </p:nvSpPr>
            <p:spPr>
              <a:xfrm>
                <a:off x="6833639" y="3033266"/>
                <a:ext cx="1652700" cy="289200"/>
              </a:xfrm>
              <a:prstGeom prst="rect">
                <a:avLst/>
              </a:prstGeom>
              <a:solidFill>
                <a:srgbClr val="F9CB9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C27BA0"/>
                    </a:solidFill>
                    <a:latin typeface="Courier New"/>
                    <a:ea typeface="Courier New"/>
                    <a:cs typeface="Courier New"/>
                    <a:sym typeface="Courier New"/>
                  </a:rPr>
                  <a:t>ETL table A</a:t>
                </a:r>
                <a:endParaRPr sz="1000" b="1">
                  <a:solidFill>
                    <a:srgbClr val="C27BA0"/>
                  </a:solidFill>
                  <a:latin typeface="Courier New"/>
                  <a:ea typeface="Courier New"/>
                  <a:cs typeface="Courier New"/>
                  <a:sym typeface="Courier New"/>
                </a:endParaRPr>
              </a:p>
            </p:txBody>
          </p:sp>
          <p:sp>
            <p:nvSpPr>
              <p:cNvPr id="1329" name="Google Shape;1329;p44"/>
              <p:cNvSpPr/>
              <p:nvPr/>
            </p:nvSpPr>
            <p:spPr>
              <a:xfrm rot="5400000">
                <a:off x="7501902" y="2762800"/>
                <a:ext cx="123900" cy="1460400"/>
              </a:xfrm>
              <a:prstGeom prst="rightBrace">
                <a:avLst>
                  <a:gd name="adj1" fmla="val 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txBox="1"/>
              <p:nvPr/>
            </p:nvSpPr>
            <p:spPr>
              <a:xfrm>
                <a:off x="6929775" y="3497525"/>
                <a:ext cx="1460400" cy="24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 files updated</a:t>
                </a:r>
                <a:endParaRPr/>
              </a:p>
            </p:txBody>
          </p:sp>
        </p:grpSp>
      </p:grpSp>
      <p:sp>
        <p:nvSpPr>
          <p:cNvPr id="1331" name="Google Shape;1331;p44"/>
          <p:cNvSpPr/>
          <p:nvPr/>
        </p:nvSpPr>
        <p:spPr>
          <a:xfrm>
            <a:off x="6140825" y="2228375"/>
            <a:ext cx="84900" cy="13308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32" name="Google Shape;1332;p44"/>
          <p:cNvPicPr preferRelativeResize="0"/>
          <p:nvPr/>
        </p:nvPicPr>
        <p:blipFill>
          <a:blip r:embed="rId3">
            <a:alphaModFix/>
          </a:blip>
          <a:stretch>
            <a:fillRect/>
          </a:stretch>
        </p:blipFill>
        <p:spPr>
          <a:xfrm>
            <a:off x="5329763" y="3618800"/>
            <a:ext cx="1651719" cy="885600"/>
          </a:xfrm>
          <a:prstGeom prst="rect">
            <a:avLst/>
          </a:prstGeom>
          <a:noFill/>
          <a:ln>
            <a:noFill/>
          </a:ln>
        </p:spPr>
      </p:pic>
      <p:sp>
        <p:nvSpPr>
          <p:cNvPr id="1333" name="Google Shape;1333;p44"/>
          <p:cNvSpPr txBox="1"/>
          <p:nvPr/>
        </p:nvSpPr>
        <p:spPr>
          <a:xfrm>
            <a:off x="5231075" y="4443350"/>
            <a:ext cx="1904400" cy="15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Fresher dashboards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97"/>
                                        </p:tgtEl>
                                        <p:attrNameLst>
                                          <p:attrName>style.visibility</p:attrName>
                                        </p:attrNameLst>
                                      </p:cBhvr>
                                      <p:to>
                                        <p:strVal val="visible"/>
                                      </p:to>
                                    </p:set>
                                    <p:animEffect transition="in" filter="fade">
                                      <p:cBhvr>
                                        <p:cTn id="7" dur="1000"/>
                                        <p:tgtEl>
                                          <p:spTgt spid="119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94"/>
                                        </p:tgtEl>
                                        <p:attrNameLst>
                                          <p:attrName>style.visibility</p:attrName>
                                        </p:attrNameLst>
                                      </p:cBhvr>
                                      <p:to>
                                        <p:strVal val="visible"/>
                                      </p:to>
                                    </p:set>
                                    <p:animEffect transition="in" filter="fade">
                                      <p:cBhvr>
                                        <p:cTn id="12" dur="1000"/>
                                        <p:tgtEl>
                                          <p:spTgt spid="1194"/>
                                        </p:tgtEl>
                                      </p:cBhvr>
                                    </p:animEffect>
                                  </p:childTnLst>
                                </p:cTn>
                              </p:par>
                              <p:par>
                                <p:cTn id="13" presetID="10" presetClass="entr" presetSubtype="0" fill="hold" nodeType="withEffect">
                                  <p:stCondLst>
                                    <p:cond delay="0"/>
                                  </p:stCondLst>
                                  <p:childTnLst>
                                    <p:set>
                                      <p:cBhvr>
                                        <p:cTn id="14" dur="1" fill="hold">
                                          <p:stCondLst>
                                            <p:cond delay="0"/>
                                          </p:stCondLst>
                                        </p:cTn>
                                        <p:tgtEl>
                                          <p:spTgt spid="1196"/>
                                        </p:tgtEl>
                                        <p:attrNameLst>
                                          <p:attrName>style.visibility</p:attrName>
                                        </p:attrNameLst>
                                      </p:cBhvr>
                                      <p:to>
                                        <p:strVal val="visible"/>
                                      </p:to>
                                    </p:set>
                                    <p:animEffect transition="in" filter="fade">
                                      <p:cBhvr>
                                        <p:cTn id="15" dur="1000"/>
                                        <p:tgtEl>
                                          <p:spTgt spid="1196"/>
                                        </p:tgtEl>
                                      </p:cBhvr>
                                    </p:animEffect>
                                  </p:childTnLst>
                                </p:cTn>
                              </p:par>
                              <p:par>
                                <p:cTn id="16" presetID="10" presetClass="entr" presetSubtype="0" fill="hold" nodeType="withEffect">
                                  <p:stCondLst>
                                    <p:cond delay="0"/>
                                  </p:stCondLst>
                                  <p:childTnLst>
                                    <p:set>
                                      <p:cBhvr>
                                        <p:cTn id="17" dur="1" fill="hold">
                                          <p:stCondLst>
                                            <p:cond delay="0"/>
                                          </p:stCondLst>
                                        </p:cTn>
                                        <p:tgtEl>
                                          <p:spTgt spid="1264"/>
                                        </p:tgtEl>
                                        <p:attrNameLst>
                                          <p:attrName>style.visibility</p:attrName>
                                        </p:attrNameLst>
                                      </p:cBhvr>
                                      <p:to>
                                        <p:strVal val="visible"/>
                                      </p:to>
                                    </p:set>
                                    <p:animEffect transition="in" filter="fade">
                                      <p:cBhvr>
                                        <p:cTn id="18" dur="1000"/>
                                        <p:tgtEl>
                                          <p:spTgt spid="126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265"/>
                                        </p:tgtEl>
                                        <p:attrNameLst>
                                          <p:attrName>style.visibility</p:attrName>
                                        </p:attrNameLst>
                                      </p:cBhvr>
                                      <p:to>
                                        <p:strVal val="visible"/>
                                      </p:to>
                                    </p:set>
                                    <p:animEffect transition="in" filter="fade">
                                      <p:cBhvr>
                                        <p:cTn id="23" dur="1000"/>
                                        <p:tgtEl>
                                          <p:spTgt spid="1265"/>
                                        </p:tgtEl>
                                      </p:cBhvr>
                                    </p:animEffect>
                                  </p:childTnLst>
                                </p:cTn>
                              </p:par>
                              <p:par>
                                <p:cTn id="24" presetID="10" presetClass="entr" presetSubtype="0" fill="hold" nodeType="withEffect">
                                  <p:stCondLst>
                                    <p:cond delay="0"/>
                                  </p:stCondLst>
                                  <p:childTnLst>
                                    <p:set>
                                      <p:cBhvr>
                                        <p:cTn id="25" dur="1" fill="hold">
                                          <p:stCondLst>
                                            <p:cond delay="0"/>
                                          </p:stCondLst>
                                        </p:cTn>
                                        <p:tgtEl>
                                          <p:spTgt spid="1195"/>
                                        </p:tgtEl>
                                        <p:attrNameLst>
                                          <p:attrName>style.visibility</p:attrName>
                                        </p:attrNameLst>
                                      </p:cBhvr>
                                      <p:to>
                                        <p:strVal val="visible"/>
                                      </p:to>
                                    </p:set>
                                    <p:animEffect transition="in" filter="fade">
                                      <p:cBhvr>
                                        <p:cTn id="26" dur="1000"/>
                                        <p:tgtEl>
                                          <p:spTgt spid="119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266"/>
                                        </p:tgtEl>
                                        <p:attrNameLst>
                                          <p:attrName>style.visibility</p:attrName>
                                        </p:attrNameLst>
                                      </p:cBhvr>
                                      <p:to>
                                        <p:strVal val="visible"/>
                                      </p:to>
                                    </p:set>
                                    <p:animEffect transition="in" filter="fade">
                                      <p:cBhvr>
                                        <p:cTn id="31" dur="1000"/>
                                        <p:tgtEl>
                                          <p:spTgt spid="1266"/>
                                        </p:tgtEl>
                                      </p:cBhvr>
                                    </p:animEffect>
                                  </p:childTnLst>
                                </p:cTn>
                              </p:par>
                              <p:par>
                                <p:cTn id="32" presetID="10" presetClass="entr" presetSubtype="0" fill="hold" nodeType="withEffect">
                                  <p:stCondLst>
                                    <p:cond delay="0"/>
                                  </p:stCondLst>
                                  <p:childTnLst>
                                    <p:set>
                                      <p:cBhvr>
                                        <p:cTn id="33" dur="1" fill="hold">
                                          <p:stCondLst>
                                            <p:cond delay="0"/>
                                          </p:stCondLst>
                                        </p:cTn>
                                        <p:tgtEl>
                                          <p:spTgt spid="1331"/>
                                        </p:tgtEl>
                                        <p:attrNameLst>
                                          <p:attrName>style.visibility</p:attrName>
                                        </p:attrNameLst>
                                      </p:cBhvr>
                                      <p:to>
                                        <p:strVal val="visible"/>
                                      </p:to>
                                    </p:set>
                                    <p:animEffect transition="in" filter="fade">
                                      <p:cBhvr>
                                        <p:cTn id="34" dur="1000"/>
                                        <p:tgtEl>
                                          <p:spTgt spid="1331"/>
                                        </p:tgtEl>
                                      </p:cBhvr>
                                    </p:animEffect>
                                  </p:childTnLst>
                                </p:cTn>
                              </p:par>
                              <p:par>
                                <p:cTn id="35" presetID="10" presetClass="entr" presetSubtype="0" fill="hold" nodeType="withEffect">
                                  <p:stCondLst>
                                    <p:cond delay="0"/>
                                  </p:stCondLst>
                                  <p:childTnLst>
                                    <p:set>
                                      <p:cBhvr>
                                        <p:cTn id="36" dur="1" fill="hold">
                                          <p:stCondLst>
                                            <p:cond delay="0"/>
                                          </p:stCondLst>
                                        </p:cTn>
                                        <p:tgtEl>
                                          <p:spTgt spid="1332"/>
                                        </p:tgtEl>
                                        <p:attrNameLst>
                                          <p:attrName>style.visibility</p:attrName>
                                        </p:attrNameLst>
                                      </p:cBhvr>
                                      <p:to>
                                        <p:strVal val="visible"/>
                                      </p:to>
                                    </p:set>
                                    <p:animEffect transition="in" filter="fade">
                                      <p:cBhvr>
                                        <p:cTn id="37" dur="1000"/>
                                        <p:tgtEl>
                                          <p:spTgt spid="1332"/>
                                        </p:tgtEl>
                                      </p:cBhvr>
                                    </p:animEffect>
                                  </p:childTnLst>
                                </p:cTn>
                              </p:par>
                              <p:par>
                                <p:cTn id="38" presetID="10" presetClass="entr" presetSubtype="0" fill="hold" nodeType="withEffect">
                                  <p:stCondLst>
                                    <p:cond delay="0"/>
                                  </p:stCondLst>
                                  <p:childTnLst>
                                    <p:set>
                                      <p:cBhvr>
                                        <p:cTn id="39" dur="1" fill="hold">
                                          <p:stCondLst>
                                            <p:cond delay="0"/>
                                          </p:stCondLst>
                                        </p:cTn>
                                        <p:tgtEl>
                                          <p:spTgt spid="1333"/>
                                        </p:tgtEl>
                                        <p:attrNameLst>
                                          <p:attrName>style.visibility</p:attrName>
                                        </p:attrNameLst>
                                      </p:cBhvr>
                                      <p:to>
                                        <p:strVal val="visible"/>
                                      </p:to>
                                    </p:set>
                                    <p:animEffect transition="in" filter="fade">
                                      <p:cBhvr>
                                        <p:cTn id="40" dur="1000"/>
                                        <p:tgtEl>
                                          <p:spTgt spid="13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38" name="Google Shape;1338;p45"/>
          <p:cNvSpPr txBox="1">
            <a:spLocks noGrp="1"/>
          </p:cNvSpPr>
          <p:nvPr>
            <p:ph type="ctrTitle" idx="4294967295"/>
          </p:nvPr>
        </p:nvSpPr>
        <p:spPr>
          <a:xfrm>
            <a:off x="622250" y="1849925"/>
            <a:ext cx="7688700" cy="1811700"/>
          </a:xfrm>
          <a:prstGeom prst="rect">
            <a:avLst/>
          </a:prstGeom>
        </p:spPr>
        <p:txBody>
          <a:bodyPr spcFirstLastPara="1" wrap="square" lIns="91425" tIns="91425" rIns="91425" bIns="91425" anchor="t" anchorCtr="0">
            <a:noAutofit/>
          </a:bodyPr>
          <a:lstStyle/>
          <a:p>
            <a:pPr lvl="0" algn="ctr"/>
            <a:r>
              <a:rPr lang="en-US" sz="4800" dirty="0" smtClean="0">
                <a:solidFill>
                  <a:srgbClr val="000000"/>
                </a:solidFill>
              </a:rPr>
              <a:t>Comparison</a:t>
            </a:r>
            <a:r>
              <a:rPr lang="en-US" sz="4800" dirty="0">
                <a:solidFill>
                  <a:srgbClr val="000000"/>
                </a:solidFill>
              </a:rPr>
              <a:t/>
            </a:r>
            <a:br>
              <a:rPr lang="en-US" sz="4800" dirty="0">
                <a:solidFill>
                  <a:srgbClr val="000000"/>
                </a:solidFill>
              </a:rPr>
            </a:br>
            <a:r>
              <a:rPr lang="en" sz="4800" dirty="0" smtClean="0">
                <a:solidFill>
                  <a:srgbClr val="000000"/>
                </a:solidFill>
              </a:rPr>
              <a:t> </a:t>
            </a:r>
            <a:endParaRPr sz="4800" dirty="0">
              <a:solidFill>
                <a:srgbClr val="000000"/>
              </a:solidFill>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3" name="Google Shape;1099;p43"/>
          <p:cNvSpPr txBox="1"/>
          <p:nvPr/>
        </p:nvSpPr>
        <p:spPr>
          <a:xfrm>
            <a:off x="512050" y="139550"/>
            <a:ext cx="7808400" cy="852600"/>
          </a:xfrm>
          <a:prstGeom prst="rect">
            <a:avLst/>
          </a:prstGeom>
          <a:noFill/>
          <a:ln>
            <a:noFill/>
          </a:ln>
        </p:spPr>
        <p:txBody>
          <a:bodyPr spcFirstLastPara="1" wrap="square" lIns="91425" tIns="91425" rIns="91425" bIns="91425" anchor="t" anchorCtr="0">
            <a:noAutofit/>
          </a:bodyPr>
          <a:lstStyle/>
          <a:p>
            <a:pPr lvl="0"/>
            <a:r>
              <a:rPr lang="en-US" altLang="zh-CN" sz="2800" dirty="0" smtClean="0"/>
              <a:t>Comparison</a:t>
            </a:r>
            <a:endParaRPr sz="2800" dirty="0">
              <a:latin typeface="Helvetica Neue"/>
              <a:ea typeface="Helvetica Neue"/>
              <a:cs typeface="Helvetica Neue"/>
              <a:sym typeface="Helvetica Neue"/>
            </a:endParaRPr>
          </a:p>
          <a:p>
            <a:pPr marL="0" lvl="0" indent="0" algn="l" rtl="0">
              <a:spcBef>
                <a:spcPts val="0"/>
              </a:spcBef>
              <a:spcAft>
                <a:spcPts val="0"/>
              </a:spcAft>
              <a:buNone/>
            </a:pPr>
            <a:endParaRPr sz="1800" dirty="0">
              <a:solidFill>
                <a:srgbClr val="12939A"/>
              </a:solidFill>
              <a:latin typeface="Helvetica Neue"/>
              <a:ea typeface="Helvetica Neue"/>
              <a:cs typeface="Helvetica Neue"/>
              <a:sym typeface="Helvetica Neue"/>
            </a:endParaRPr>
          </a:p>
        </p:txBody>
      </p:sp>
      <p:graphicFrame>
        <p:nvGraphicFramePr>
          <p:cNvPr id="7" name="Shape 886"/>
          <p:cNvGraphicFramePr/>
          <p:nvPr>
            <p:extLst>
              <p:ext uri="{D42A27DB-BD31-4B8C-83A1-F6EECF244321}">
                <p14:modId xmlns:p14="http://schemas.microsoft.com/office/powerpoint/2010/main" val="2995029860"/>
              </p:ext>
            </p:extLst>
          </p:nvPr>
        </p:nvGraphicFramePr>
        <p:xfrm>
          <a:off x="291825" y="1084062"/>
          <a:ext cx="8560350" cy="1426180"/>
        </p:xfrm>
        <a:graphic>
          <a:graphicData uri="http://schemas.openxmlformats.org/drawingml/2006/table">
            <a:tbl>
              <a:tblPr>
                <a:noFill/>
              </a:tblPr>
              <a:tblGrid>
                <a:gridCol w="4280175"/>
                <a:gridCol w="4280175"/>
              </a:tblGrid>
              <a:tr h="771025">
                <a:tc>
                  <a:txBody>
                    <a:bodyPr/>
                    <a:lstStyle/>
                    <a:p>
                      <a:pPr lvl="0" rtl="0">
                        <a:lnSpc>
                          <a:spcPct val="115000"/>
                        </a:lnSpc>
                        <a:spcBef>
                          <a:spcPts val="0"/>
                        </a:spcBef>
                        <a:buClr>
                          <a:schemeClr val="dk1"/>
                        </a:buClr>
                        <a:buSzPct val="61111"/>
                        <a:buFont typeface="Arial"/>
                        <a:buNone/>
                      </a:pPr>
                      <a:r>
                        <a:rPr lang="en" sz="1800" dirty="0">
                          <a:solidFill>
                            <a:srgbClr val="00B0F0"/>
                          </a:solidFill>
                          <a:latin typeface="Calibri"/>
                          <a:ea typeface="Calibri"/>
                          <a:cs typeface="Calibri"/>
                          <a:sym typeface="Calibri"/>
                        </a:rPr>
                        <a:t>Apache Kudu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Targets both OLTP and OLAP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Dedicated storage servers</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Evolving Ecosystem support*</a:t>
                      </a:r>
                    </a:p>
                  </a:txBody>
                  <a:tcPr marL="91425" marR="91425" marT="91425" marB="91425"/>
                </a:tc>
                <a:tc>
                  <a:txBody>
                    <a:bodyPr/>
                    <a:lstStyle/>
                    <a:p>
                      <a:pPr lvl="0" rtl="0">
                        <a:lnSpc>
                          <a:spcPct val="115000"/>
                        </a:lnSpc>
                        <a:spcBef>
                          <a:spcPts val="0"/>
                        </a:spcBef>
                        <a:buClr>
                          <a:schemeClr val="dk1"/>
                        </a:buClr>
                        <a:buSzPct val="61111"/>
                        <a:buFont typeface="Arial"/>
                        <a:buNone/>
                      </a:pPr>
                      <a:r>
                        <a:rPr lang="en" sz="1800" dirty="0">
                          <a:solidFill>
                            <a:srgbClr val="00B0F0"/>
                          </a:solidFill>
                          <a:latin typeface="Calibri"/>
                          <a:ea typeface="Calibri"/>
                          <a:cs typeface="Calibri"/>
                          <a:sym typeface="Calibri"/>
                        </a:rPr>
                        <a:t>Hoodie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OLAP Only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Built on top of HDFS</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Already works with Spark/Hive/Presto</a:t>
                      </a:r>
                    </a:p>
                  </a:txBody>
                  <a:tcPr marL="91425" marR="91425" marT="91425" marB="91425"/>
                </a:tc>
              </a:tr>
            </a:tbl>
          </a:graphicData>
        </a:graphic>
      </p:graphicFrame>
      <p:graphicFrame>
        <p:nvGraphicFramePr>
          <p:cNvPr id="8" name="Shape 887"/>
          <p:cNvGraphicFramePr/>
          <p:nvPr>
            <p:extLst>
              <p:ext uri="{D42A27DB-BD31-4B8C-83A1-F6EECF244321}">
                <p14:modId xmlns:p14="http://schemas.microsoft.com/office/powerpoint/2010/main" val="2364264315"/>
              </p:ext>
            </p:extLst>
          </p:nvPr>
        </p:nvGraphicFramePr>
        <p:xfrm>
          <a:off x="291375" y="2665950"/>
          <a:ext cx="8545100" cy="1677875"/>
        </p:xfrm>
        <a:graphic>
          <a:graphicData uri="http://schemas.openxmlformats.org/drawingml/2006/table">
            <a:tbl>
              <a:tblPr>
                <a:noFill/>
              </a:tblPr>
              <a:tblGrid>
                <a:gridCol w="4272550"/>
                <a:gridCol w="4272550"/>
              </a:tblGrid>
              <a:tr h="1677875">
                <a:tc>
                  <a:txBody>
                    <a:bodyPr/>
                    <a:lstStyle/>
                    <a:p>
                      <a:pPr lvl="0" rtl="0">
                        <a:lnSpc>
                          <a:spcPct val="115000"/>
                        </a:lnSpc>
                        <a:spcBef>
                          <a:spcPts val="0"/>
                        </a:spcBef>
                        <a:buClr>
                          <a:schemeClr val="dk1"/>
                        </a:buClr>
                        <a:buSzPct val="61111"/>
                        <a:buFont typeface="Arial"/>
                        <a:buNone/>
                      </a:pPr>
                      <a:r>
                        <a:rPr lang="en" sz="1800" dirty="0">
                          <a:solidFill>
                            <a:srgbClr val="00B0F0"/>
                          </a:solidFill>
                          <a:latin typeface="Calibri"/>
                          <a:ea typeface="Calibri"/>
                          <a:cs typeface="Calibri"/>
                          <a:sym typeface="Calibri"/>
                        </a:rPr>
                        <a:t>Hive Transactions</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Tight integration with Hive &amp; ORC</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No read-optimized view</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Hive based impl</a:t>
                      </a:r>
                    </a:p>
                  </a:txBody>
                  <a:tcPr marL="91425" marR="91425" marT="91425" marB="91425"/>
                </a:tc>
                <a:tc>
                  <a:txBody>
                    <a:bodyPr/>
                    <a:lstStyle/>
                    <a:p>
                      <a:pPr lvl="0" rtl="0">
                        <a:lnSpc>
                          <a:spcPct val="115000"/>
                        </a:lnSpc>
                        <a:spcBef>
                          <a:spcPts val="0"/>
                        </a:spcBef>
                        <a:buClr>
                          <a:schemeClr val="dk1"/>
                        </a:buClr>
                        <a:buSzPct val="61111"/>
                        <a:buFont typeface="Arial"/>
                        <a:buNone/>
                      </a:pPr>
                      <a:r>
                        <a:rPr lang="en" sz="1800" dirty="0">
                          <a:solidFill>
                            <a:srgbClr val="00B0F0"/>
                          </a:solidFill>
                          <a:latin typeface="Calibri"/>
                          <a:ea typeface="Calibri"/>
                          <a:cs typeface="Calibri"/>
                          <a:sym typeface="Calibri"/>
                        </a:rPr>
                        <a:t>Hoodie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Hive/Spark/Presto</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Parquet/Avro today, but pluggable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Power of Spark! </a:t>
                      </a:r>
                    </a:p>
                  </a:txBody>
                  <a:tcPr marL="91425" marR="91425" marT="91425" marB="91425"/>
                </a:tc>
              </a:tr>
            </a:tbl>
          </a:graphicData>
        </a:graphic>
      </p:graphicFrame>
    </p:spTree>
    <p:extLst>
      <p:ext uri="{BB962C8B-B14F-4D97-AF65-F5344CB8AC3E}">
        <p14:creationId xmlns:p14="http://schemas.microsoft.com/office/powerpoint/2010/main" val="185841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3" name="Google Shape;1099;p43"/>
          <p:cNvSpPr txBox="1"/>
          <p:nvPr/>
        </p:nvSpPr>
        <p:spPr>
          <a:xfrm>
            <a:off x="512050" y="139550"/>
            <a:ext cx="7808400" cy="852600"/>
          </a:xfrm>
          <a:prstGeom prst="rect">
            <a:avLst/>
          </a:prstGeom>
          <a:noFill/>
          <a:ln>
            <a:noFill/>
          </a:ln>
        </p:spPr>
        <p:txBody>
          <a:bodyPr spcFirstLastPara="1" wrap="square" lIns="91425" tIns="91425" rIns="91425" bIns="91425" anchor="t" anchorCtr="0">
            <a:noAutofit/>
          </a:bodyPr>
          <a:lstStyle/>
          <a:p>
            <a:pPr lvl="0"/>
            <a:r>
              <a:rPr lang="en-US" altLang="zh-CN" sz="2800" dirty="0" smtClean="0"/>
              <a:t>Comparison</a:t>
            </a:r>
            <a:endParaRPr sz="2800" dirty="0">
              <a:latin typeface="Helvetica Neue"/>
              <a:ea typeface="Helvetica Neue"/>
              <a:cs typeface="Helvetica Neue"/>
              <a:sym typeface="Helvetica Neue"/>
            </a:endParaRPr>
          </a:p>
          <a:p>
            <a:pPr marL="0" lvl="0" indent="0" algn="l" rtl="0">
              <a:spcBef>
                <a:spcPts val="0"/>
              </a:spcBef>
              <a:spcAft>
                <a:spcPts val="0"/>
              </a:spcAft>
              <a:buNone/>
            </a:pPr>
            <a:endParaRPr sz="1800" dirty="0">
              <a:solidFill>
                <a:srgbClr val="12939A"/>
              </a:solidFill>
              <a:latin typeface="Helvetica Neue"/>
              <a:ea typeface="Helvetica Neue"/>
              <a:cs typeface="Helvetica Neue"/>
              <a:sym typeface="Helvetica Neue"/>
            </a:endParaRPr>
          </a:p>
        </p:txBody>
      </p:sp>
      <p:graphicFrame>
        <p:nvGraphicFramePr>
          <p:cNvPr id="5" name="Shape 894"/>
          <p:cNvGraphicFramePr/>
          <p:nvPr/>
        </p:nvGraphicFramePr>
        <p:xfrm>
          <a:off x="291825" y="879987"/>
          <a:ext cx="8560350" cy="1760190"/>
        </p:xfrm>
        <a:graphic>
          <a:graphicData uri="http://schemas.openxmlformats.org/drawingml/2006/table">
            <a:tbl>
              <a:tblPr>
                <a:noFill/>
              </a:tblPr>
              <a:tblGrid>
                <a:gridCol w="4280175"/>
                <a:gridCol w="4280175"/>
              </a:tblGrid>
              <a:tr h="771025">
                <a:tc>
                  <a:txBody>
                    <a:bodyPr/>
                    <a:lstStyle/>
                    <a:p>
                      <a:pPr lvl="0" rtl="0">
                        <a:lnSpc>
                          <a:spcPct val="115000"/>
                        </a:lnSpc>
                        <a:spcBef>
                          <a:spcPts val="0"/>
                        </a:spcBef>
                        <a:buNone/>
                      </a:pPr>
                      <a:r>
                        <a:rPr lang="en" sz="1800" dirty="0">
                          <a:solidFill>
                            <a:srgbClr val="00B0F0"/>
                          </a:solidFill>
                          <a:latin typeface="Calibri"/>
                          <a:ea typeface="Calibri"/>
                          <a:cs typeface="Calibri"/>
                          <a:sym typeface="Calibri"/>
                        </a:rPr>
                        <a:t>HBase/Key-Value Stores</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Write Optimized for OLTP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Bad Scan Performance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Scaling farm of storage servers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Multi row atomicity is tedious</a:t>
                      </a:r>
                    </a:p>
                  </a:txBody>
                  <a:tcPr marL="91425" marR="91425" marT="91425" marB="91425"/>
                </a:tc>
                <a:tc>
                  <a:txBody>
                    <a:bodyPr/>
                    <a:lstStyle/>
                    <a:p>
                      <a:pPr lvl="0" rtl="0">
                        <a:lnSpc>
                          <a:spcPct val="115000"/>
                        </a:lnSpc>
                        <a:spcBef>
                          <a:spcPts val="0"/>
                        </a:spcBef>
                        <a:buNone/>
                      </a:pPr>
                      <a:r>
                        <a:rPr lang="en" sz="1800" dirty="0">
                          <a:solidFill>
                            <a:srgbClr val="00B0F0"/>
                          </a:solidFill>
                          <a:latin typeface="Calibri"/>
                          <a:ea typeface="Calibri"/>
                          <a:cs typeface="Calibri"/>
                          <a:sym typeface="Calibri"/>
                        </a:rPr>
                        <a:t>Hoodie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Read-Optimized for OLAP </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State-of-art columnar formats</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Scales like a normal job or query</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Multi row commits!!</a:t>
                      </a:r>
                    </a:p>
                  </a:txBody>
                  <a:tcPr marL="91425" marR="91425" marT="91425" marB="91425"/>
                </a:tc>
              </a:tr>
            </a:tbl>
          </a:graphicData>
        </a:graphic>
      </p:graphicFrame>
      <p:graphicFrame>
        <p:nvGraphicFramePr>
          <p:cNvPr id="6" name="Shape 895"/>
          <p:cNvGraphicFramePr/>
          <p:nvPr/>
        </p:nvGraphicFramePr>
        <p:xfrm>
          <a:off x="291375" y="2665950"/>
          <a:ext cx="8545100" cy="1677875"/>
        </p:xfrm>
        <a:graphic>
          <a:graphicData uri="http://schemas.openxmlformats.org/drawingml/2006/table">
            <a:tbl>
              <a:tblPr>
                <a:noFill/>
              </a:tblPr>
              <a:tblGrid>
                <a:gridCol w="4272550"/>
                <a:gridCol w="4272550"/>
              </a:tblGrid>
              <a:tr h="1677875">
                <a:tc>
                  <a:txBody>
                    <a:bodyPr/>
                    <a:lstStyle/>
                    <a:p>
                      <a:pPr lvl="0" rtl="0">
                        <a:lnSpc>
                          <a:spcPct val="115000"/>
                        </a:lnSpc>
                        <a:spcBef>
                          <a:spcPts val="0"/>
                        </a:spcBef>
                        <a:buNone/>
                      </a:pPr>
                      <a:r>
                        <a:rPr lang="en" sz="1800" dirty="0">
                          <a:solidFill>
                            <a:srgbClr val="00B0F0"/>
                          </a:solidFill>
                          <a:latin typeface="Calibri"/>
                          <a:ea typeface="Calibri"/>
                          <a:cs typeface="Calibri"/>
                          <a:sym typeface="Calibri"/>
                        </a:rPr>
                        <a:t>Stream Processing</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Row oriented processing</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Flink/Spark typically upsert results to OLTP/specialized OLAP stores</a:t>
                      </a:r>
                    </a:p>
                  </a:txBody>
                  <a:tcPr marL="91425" marR="91425" marT="91425" marB="91425"/>
                </a:tc>
                <a:tc>
                  <a:txBody>
                    <a:bodyPr/>
                    <a:lstStyle/>
                    <a:p>
                      <a:pPr lvl="0" rtl="0">
                        <a:lnSpc>
                          <a:spcPct val="115000"/>
                        </a:lnSpc>
                        <a:spcBef>
                          <a:spcPts val="0"/>
                        </a:spcBef>
                        <a:buNone/>
                      </a:pPr>
                      <a:r>
                        <a:rPr lang="en" sz="1800" dirty="0">
                          <a:solidFill>
                            <a:srgbClr val="00B0F0"/>
                          </a:solidFill>
                          <a:latin typeface="Calibri"/>
                          <a:ea typeface="Calibri"/>
                          <a:cs typeface="Calibri"/>
                          <a:sym typeface="Calibri"/>
                        </a:rPr>
                        <a:t>Hoodie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Columnar queries, at higher latency</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HDFS as Sink, Presto as OLAP engine</a:t>
                      </a:r>
                    </a:p>
                    <a:p>
                      <a:pPr marL="457200" lvl="0" indent="-342900" rtl="0">
                        <a:lnSpc>
                          <a:spcPct val="115000"/>
                        </a:lnSpc>
                        <a:spcBef>
                          <a:spcPts val="0"/>
                        </a:spcBef>
                        <a:buClr>
                          <a:schemeClr val="lt2"/>
                        </a:buClr>
                        <a:buSzPct val="100000"/>
                        <a:buFont typeface="Calibri"/>
                        <a:buChar char="-"/>
                      </a:pPr>
                      <a:r>
                        <a:rPr lang="en" sz="1800" dirty="0">
                          <a:solidFill>
                            <a:schemeClr val="tx1"/>
                          </a:solidFill>
                          <a:latin typeface="Calibri"/>
                          <a:ea typeface="Calibri"/>
                          <a:cs typeface="Calibri"/>
                          <a:sym typeface="Calibri"/>
                        </a:rPr>
                        <a:t>Integrates with Spark/Spark Streaming</a:t>
                      </a:r>
                    </a:p>
                  </a:txBody>
                  <a:tcPr marL="91425" marR="91425" marT="91425" marB="91425"/>
                </a:tc>
              </a:tr>
            </a:tbl>
          </a:graphicData>
        </a:graphic>
      </p:graphicFrame>
    </p:spTree>
    <p:extLst>
      <p:ext uri="{BB962C8B-B14F-4D97-AF65-F5344CB8AC3E}">
        <p14:creationId xmlns:p14="http://schemas.microsoft.com/office/powerpoint/2010/main" val="2620267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Our trip history</a:t>
            </a:r>
            <a:endParaRPr/>
          </a:p>
        </p:txBody>
      </p:sp>
      <p:sp>
        <p:nvSpPr>
          <p:cNvPr id="94" name="Google Shape;94;p19"/>
          <p:cNvSpPr txBox="1">
            <a:spLocks noGrp="1"/>
          </p:cNvSpPr>
          <p:nvPr>
            <p:ph type="subTitle" idx="1"/>
          </p:nvPr>
        </p:nvSpPr>
        <p:spPr>
          <a:xfrm>
            <a:off x="883744" y="889144"/>
            <a:ext cx="3565200" cy="264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Smarter cities of the future</a:t>
            </a:r>
            <a:endParaRPr/>
          </a:p>
        </p:txBody>
      </p:sp>
      <p:pic>
        <p:nvPicPr>
          <p:cNvPr id="95" name="Google Shape;95;p19"/>
          <p:cNvPicPr preferRelativeResize="0"/>
          <p:nvPr/>
        </p:nvPicPr>
        <p:blipFill>
          <a:blip r:embed="rId3">
            <a:alphaModFix/>
          </a:blip>
          <a:stretch>
            <a:fillRect/>
          </a:stretch>
        </p:blipFill>
        <p:spPr>
          <a:xfrm>
            <a:off x="5014651" y="1"/>
            <a:ext cx="2461743" cy="5143507"/>
          </a:xfrm>
          <a:prstGeom prst="rect">
            <a:avLst/>
          </a:prstGeom>
          <a:noFill/>
          <a:ln>
            <a:noFill/>
          </a:ln>
        </p:spPr>
      </p:pic>
      <p:pic>
        <p:nvPicPr>
          <p:cNvPr id="96" name="Google Shape;96;p19"/>
          <p:cNvPicPr preferRelativeResize="0"/>
          <p:nvPr/>
        </p:nvPicPr>
        <p:blipFill>
          <a:blip r:embed="rId4">
            <a:alphaModFix/>
          </a:blip>
          <a:stretch>
            <a:fillRect/>
          </a:stretch>
        </p:blipFill>
        <p:spPr>
          <a:xfrm>
            <a:off x="7204539" y="492142"/>
            <a:ext cx="1190306" cy="1190297"/>
          </a:xfrm>
          <a:prstGeom prst="rect">
            <a:avLst/>
          </a:prstGeom>
          <a:noFill/>
          <a:ln>
            <a:noFill/>
          </a:ln>
        </p:spPr>
      </p:pic>
      <p:sp>
        <p:nvSpPr>
          <p:cNvPr id="97" name="Google Shape;97;p19"/>
          <p:cNvSpPr/>
          <p:nvPr/>
        </p:nvSpPr>
        <p:spPr>
          <a:xfrm>
            <a:off x="883744" y="1682438"/>
            <a:ext cx="4988100" cy="23559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sz="500"/>
          </a:p>
        </p:txBody>
      </p:sp>
      <p:sp>
        <p:nvSpPr>
          <p:cNvPr id="98" name="Google Shape;98;p19"/>
          <p:cNvSpPr txBox="1">
            <a:spLocks noGrp="1"/>
          </p:cNvSpPr>
          <p:nvPr>
            <p:ph type="subTitle" idx="2"/>
          </p:nvPr>
        </p:nvSpPr>
        <p:spPr>
          <a:xfrm>
            <a:off x="1276678" y="1971675"/>
            <a:ext cx="3610500" cy="648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t>On a snowy Paris evening in 2008, Travis Kalanick and Garrett Camp had trouble hailing a cab. So they came up with a simple idea—press a button, get a ride.</a:t>
            </a:r>
            <a:endParaRPr dirty="0"/>
          </a:p>
          <a:p>
            <a:pPr marL="0" lvl="0" indent="0" algn="l" rtl="0">
              <a:spcBef>
                <a:spcPts val="800"/>
              </a:spcBef>
              <a:spcAft>
                <a:spcPts val="0"/>
              </a:spcAft>
              <a:buNone/>
            </a:pPr>
            <a:endParaRPr dirty="0"/>
          </a:p>
          <a:p>
            <a:pPr marL="0" lvl="0" indent="0" algn="l" rtl="0">
              <a:spcBef>
                <a:spcPts val="800"/>
              </a:spcBef>
              <a:spcAft>
                <a:spcPts val="800"/>
              </a:spcAft>
              <a:buNone/>
            </a:pPr>
            <a:endParaRPr dirty="0"/>
          </a:p>
        </p:txBody>
      </p:sp>
      <p:grpSp>
        <p:nvGrpSpPr>
          <p:cNvPr id="99" name="Google Shape;99;p19"/>
          <p:cNvGrpSpPr/>
          <p:nvPr/>
        </p:nvGrpSpPr>
        <p:grpSpPr>
          <a:xfrm>
            <a:off x="1276678" y="2850927"/>
            <a:ext cx="1125000" cy="760275"/>
            <a:chOff x="3404475" y="7485150"/>
            <a:chExt cx="3000000" cy="2027400"/>
          </a:xfrm>
        </p:grpSpPr>
        <p:sp>
          <p:nvSpPr>
            <p:cNvPr id="100" name="Google Shape;100;p19"/>
            <p:cNvSpPr txBox="1"/>
            <p:nvPr/>
          </p:nvSpPr>
          <p:spPr>
            <a:xfrm>
              <a:off x="3404475" y="7485150"/>
              <a:ext cx="3000000" cy="1506300"/>
            </a:xfrm>
            <a:prstGeom prst="rect">
              <a:avLst/>
            </a:prstGeom>
            <a:noFill/>
            <a:ln>
              <a:noFill/>
            </a:ln>
          </p:spPr>
          <p:txBody>
            <a:bodyPr spcFirstLastPara="1" wrap="square" lIns="34275" tIns="34275" rIns="34275" bIns="34275" anchor="b" anchorCtr="0">
              <a:noAutofit/>
            </a:bodyPr>
            <a:lstStyle/>
            <a:p>
              <a:pPr marL="0" lvl="0" indent="0" algn="l" rtl="0">
                <a:lnSpc>
                  <a:spcPct val="100000"/>
                </a:lnSpc>
                <a:spcBef>
                  <a:spcPts val="0"/>
                </a:spcBef>
                <a:spcAft>
                  <a:spcPts val="0"/>
                </a:spcAft>
                <a:buNone/>
              </a:pPr>
              <a:r>
                <a:rPr lang="en" sz="3600">
                  <a:latin typeface="Helvetica Neue"/>
                  <a:ea typeface="Helvetica Neue"/>
                  <a:cs typeface="Helvetica Neue"/>
                  <a:sym typeface="Helvetica Neue"/>
                </a:rPr>
                <a:t>700+</a:t>
              </a:r>
              <a:endParaRPr sz="3600"/>
            </a:p>
          </p:txBody>
        </p:sp>
        <p:sp>
          <p:nvSpPr>
            <p:cNvPr id="101" name="Google Shape;101;p19"/>
            <p:cNvSpPr txBox="1"/>
            <p:nvPr/>
          </p:nvSpPr>
          <p:spPr>
            <a:xfrm>
              <a:off x="3475375" y="8991450"/>
              <a:ext cx="1998900" cy="521100"/>
            </a:xfrm>
            <a:prstGeom prst="rect">
              <a:avLst/>
            </a:prstGeom>
            <a:noFill/>
            <a:ln>
              <a:noFill/>
            </a:ln>
          </p:spPr>
          <p:txBody>
            <a:bodyPr spcFirstLastPara="1" wrap="square" lIns="34275" tIns="34275" rIns="34275" bIns="34275" anchor="ctr" anchorCtr="0">
              <a:noAutofit/>
            </a:bodyPr>
            <a:lstStyle/>
            <a:p>
              <a:pPr marL="0" lvl="0" indent="0" algn="l" rtl="0">
                <a:lnSpc>
                  <a:spcPct val="110000"/>
                </a:lnSpc>
                <a:spcBef>
                  <a:spcPts val="0"/>
                </a:spcBef>
                <a:spcAft>
                  <a:spcPts val="0"/>
                </a:spcAft>
                <a:buNone/>
              </a:pPr>
              <a:r>
                <a:rPr lang="en" sz="1400">
                  <a:solidFill>
                    <a:srgbClr val="777777"/>
                  </a:solidFill>
                  <a:latin typeface="Helvetica Neue"/>
                  <a:ea typeface="Helvetica Neue"/>
                  <a:cs typeface="Helvetica Neue"/>
                  <a:sym typeface="Helvetica Neue"/>
                </a:rPr>
                <a:t>Cities</a:t>
              </a:r>
              <a:endParaRPr sz="1400">
                <a:solidFill>
                  <a:srgbClr val="777777"/>
                </a:solidFill>
                <a:latin typeface="Helvetica Neue"/>
                <a:ea typeface="Helvetica Neue"/>
                <a:cs typeface="Helvetica Neue"/>
                <a:sym typeface="Helvetica Neue"/>
              </a:endParaRPr>
            </a:p>
          </p:txBody>
        </p:sp>
      </p:grpSp>
      <p:grpSp>
        <p:nvGrpSpPr>
          <p:cNvPr id="102" name="Google Shape;102;p19"/>
          <p:cNvGrpSpPr/>
          <p:nvPr/>
        </p:nvGrpSpPr>
        <p:grpSpPr>
          <a:xfrm>
            <a:off x="2574355" y="2850927"/>
            <a:ext cx="1151588" cy="760275"/>
            <a:chOff x="3328275" y="7485150"/>
            <a:chExt cx="3070900" cy="2027400"/>
          </a:xfrm>
        </p:grpSpPr>
        <p:sp>
          <p:nvSpPr>
            <p:cNvPr id="103" name="Google Shape;103;p19"/>
            <p:cNvSpPr txBox="1"/>
            <p:nvPr/>
          </p:nvSpPr>
          <p:spPr>
            <a:xfrm>
              <a:off x="3328275" y="7485150"/>
              <a:ext cx="3000000" cy="1506300"/>
            </a:xfrm>
            <a:prstGeom prst="rect">
              <a:avLst/>
            </a:prstGeom>
            <a:noFill/>
            <a:ln>
              <a:noFill/>
            </a:ln>
          </p:spPr>
          <p:txBody>
            <a:bodyPr spcFirstLastPara="1" wrap="square" lIns="34275" tIns="34275" rIns="34275" bIns="34275" anchor="b" anchorCtr="0">
              <a:noAutofit/>
            </a:bodyPr>
            <a:lstStyle/>
            <a:p>
              <a:pPr marL="0" lvl="0" indent="0" algn="l" rtl="0">
                <a:lnSpc>
                  <a:spcPct val="100000"/>
                </a:lnSpc>
                <a:spcBef>
                  <a:spcPts val="0"/>
                </a:spcBef>
                <a:spcAft>
                  <a:spcPts val="0"/>
                </a:spcAft>
                <a:buNone/>
              </a:pPr>
              <a:r>
                <a:rPr lang="en" sz="3600">
                  <a:latin typeface="Helvetica Neue"/>
                  <a:ea typeface="Helvetica Neue"/>
                  <a:cs typeface="Helvetica Neue"/>
                  <a:sym typeface="Helvetica Neue"/>
                </a:rPr>
                <a:t>70+</a:t>
              </a:r>
              <a:endParaRPr sz="3600"/>
            </a:p>
          </p:txBody>
        </p:sp>
        <p:sp>
          <p:nvSpPr>
            <p:cNvPr id="104" name="Google Shape;104;p19"/>
            <p:cNvSpPr txBox="1"/>
            <p:nvPr/>
          </p:nvSpPr>
          <p:spPr>
            <a:xfrm>
              <a:off x="3399175" y="8991450"/>
              <a:ext cx="3000000" cy="521100"/>
            </a:xfrm>
            <a:prstGeom prst="rect">
              <a:avLst/>
            </a:prstGeom>
            <a:noFill/>
            <a:ln>
              <a:noFill/>
            </a:ln>
          </p:spPr>
          <p:txBody>
            <a:bodyPr spcFirstLastPara="1" wrap="square" lIns="34275" tIns="34275" rIns="34275" bIns="34275" anchor="ctr" anchorCtr="0">
              <a:noAutofit/>
            </a:bodyPr>
            <a:lstStyle/>
            <a:p>
              <a:pPr marL="0" lvl="0" indent="0" algn="l" rtl="0">
                <a:lnSpc>
                  <a:spcPct val="110000"/>
                </a:lnSpc>
                <a:spcBef>
                  <a:spcPts val="0"/>
                </a:spcBef>
                <a:spcAft>
                  <a:spcPts val="0"/>
                </a:spcAft>
                <a:buNone/>
              </a:pPr>
              <a:r>
                <a:rPr lang="en" sz="1400">
                  <a:solidFill>
                    <a:srgbClr val="777777"/>
                  </a:solidFill>
                  <a:latin typeface="Helvetica Neue"/>
                  <a:ea typeface="Helvetica Neue"/>
                  <a:cs typeface="Helvetica Neue"/>
                  <a:sym typeface="Helvetica Neue"/>
                </a:rPr>
                <a:t>Countries</a:t>
              </a:r>
              <a:endParaRPr sz="1400">
                <a:solidFill>
                  <a:srgbClr val="777777"/>
                </a:solidFill>
                <a:latin typeface="Helvetica Neue"/>
                <a:ea typeface="Helvetica Neue"/>
                <a:cs typeface="Helvetica Neue"/>
                <a:sym typeface="Helvetica Neue"/>
              </a:endParaRPr>
            </a:p>
          </p:txBody>
        </p:sp>
      </p:grpSp>
      <p:grpSp>
        <p:nvGrpSpPr>
          <p:cNvPr id="105" name="Google Shape;105;p19"/>
          <p:cNvGrpSpPr/>
          <p:nvPr/>
        </p:nvGrpSpPr>
        <p:grpSpPr>
          <a:xfrm>
            <a:off x="3805315" y="2850927"/>
            <a:ext cx="1423723" cy="760275"/>
            <a:chOff x="3404475" y="7485150"/>
            <a:chExt cx="3796594" cy="2027400"/>
          </a:xfrm>
        </p:grpSpPr>
        <p:sp>
          <p:nvSpPr>
            <p:cNvPr id="106" name="Google Shape;106;p19"/>
            <p:cNvSpPr txBox="1"/>
            <p:nvPr/>
          </p:nvSpPr>
          <p:spPr>
            <a:xfrm>
              <a:off x="3404475" y="7485150"/>
              <a:ext cx="3000000" cy="1506300"/>
            </a:xfrm>
            <a:prstGeom prst="rect">
              <a:avLst/>
            </a:prstGeom>
            <a:noFill/>
            <a:ln>
              <a:noFill/>
            </a:ln>
          </p:spPr>
          <p:txBody>
            <a:bodyPr spcFirstLastPara="1" wrap="square" lIns="34275" tIns="34275" rIns="34275" bIns="34275" anchor="b" anchorCtr="0">
              <a:noAutofit/>
            </a:bodyPr>
            <a:lstStyle/>
            <a:p>
              <a:pPr marL="0" lvl="0" indent="0" algn="l" rtl="0">
                <a:lnSpc>
                  <a:spcPct val="100000"/>
                </a:lnSpc>
                <a:spcBef>
                  <a:spcPts val="0"/>
                </a:spcBef>
                <a:spcAft>
                  <a:spcPts val="0"/>
                </a:spcAft>
                <a:buNone/>
              </a:pPr>
              <a:r>
                <a:rPr lang="en" sz="3600">
                  <a:latin typeface="Helvetica Neue"/>
                  <a:ea typeface="Helvetica Neue"/>
                  <a:cs typeface="Helvetica Neue"/>
                  <a:sym typeface="Helvetica Neue"/>
                </a:rPr>
                <a:t>2M+</a:t>
              </a:r>
              <a:endParaRPr sz="3600">
                <a:latin typeface="Helvetica Neue"/>
                <a:ea typeface="Helvetica Neue"/>
                <a:cs typeface="Helvetica Neue"/>
                <a:sym typeface="Helvetica Neue"/>
              </a:endParaRPr>
            </a:p>
          </p:txBody>
        </p:sp>
        <p:sp>
          <p:nvSpPr>
            <p:cNvPr id="107" name="Google Shape;107;p19"/>
            <p:cNvSpPr txBox="1"/>
            <p:nvPr/>
          </p:nvSpPr>
          <p:spPr>
            <a:xfrm>
              <a:off x="3475369" y="8991450"/>
              <a:ext cx="3725700" cy="521100"/>
            </a:xfrm>
            <a:prstGeom prst="rect">
              <a:avLst/>
            </a:prstGeom>
            <a:noFill/>
            <a:ln>
              <a:noFill/>
            </a:ln>
          </p:spPr>
          <p:txBody>
            <a:bodyPr spcFirstLastPara="1" wrap="square" lIns="34275" tIns="34275" rIns="34275" bIns="34275" anchor="ctr" anchorCtr="0">
              <a:noAutofit/>
            </a:bodyPr>
            <a:lstStyle/>
            <a:p>
              <a:pPr marL="0" lvl="0" indent="0" algn="l" rtl="0">
                <a:lnSpc>
                  <a:spcPct val="110000"/>
                </a:lnSpc>
                <a:spcBef>
                  <a:spcPts val="0"/>
                </a:spcBef>
                <a:spcAft>
                  <a:spcPts val="0"/>
                </a:spcAft>
                <a:buNone/>
              </a:pPr>
              <a:r>
                <a:rPr lang="en" sz="1400">
                  <a:solidFill>
                    <a:srgbClr val="777777"/>
                  </a:solidFill>
                  <a:latin typeface="Helvetica Neue"/>
                  <a:ea typeface="Helvetica Neue"/>
                  <a:cs typeface="Helvetica Neue"/>
                  <a:sym typeface="Helvetica Neue"/>
                </a:rPr>
                <a:t>Driver partners</a:t>
              </a:r>
              <a:endParaRPr sz="1400">
                <a:solidFill>
                  <a:srgbClr val="777777"/>
                </a:solidFill>
                <a:latin typeface="Helvetica Neue"/>
                <a:ea typeface="Helvetica Neue"/>
                <a:cs typeface="Helvetica Neue"/>
                <a:sym typeface="Helvetica Neue"/>
              </a:endParaRPr>
            </a:p>
          </p:txBody>
        </p:sp>
      </p:grpSp>
      <p:sp>
        <p:nvSpPr>
          <p:cNvPr id="108" name="Google Shape;108;p19"/>
          <p:cNvSpPr txBox="1"/>
          <p:nvPr/>
        </p:nvSpPr>
        <p:spPr>
          <a:xfrm>
            <a:off x="319125" y="375441"/>
            <a:ext cx="413100" cy="1503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53"/>
        <p:cNvGrpSpPr/>
        <p:nvPr/>
      </p:nvGrpSpPr>
      <p:grpSpPr>
        <a:xfrm>
          <a:off x="0" y="0"/>
          <a:ext cx="0" cy="0"/>
          <a:chOff x="0" y="0"/>
          <a:chExt cx="0" cy="0"/>
        </a:xfrm>
      </p:grpSpPr>
      <p:pic>
        <p:nvPicPr>
          <p:cNvPr id="1354" name="Google Shape;1354;p48" descr="SHOT_D1_CAMA_15-09-03_0178_rt.jpg"/>
          <p:cNvPicPr preferRelativeResize="0"/>
          <p:nvPr/>
        </p:nvPicPr>
        <p:blipFill rotWithShape="1">
          <a:blip r:embed="rId3">
            <a:alphaModFix/>
          </a:blip>
          <a:srcRect l="44040" t="17303" r="29140" b="17303"/>
          <a:stretch/>
        </p:blipFill>
        <p:spPr>
          <a:xfrm>
            <a:off x="5966869" y="38"/>
            <a:ext cx="3163800" cy="5143500"/>
          </a:xfrm>
          <a:prstGeom prst="rect">
            <a:avLst/>
          </a:prstGeom>
          <a:noFill/>
          <a:ln>
            <a:noFill/>
          </a:ln>
        </p:spPr>
      </p:pic>
      <p:pic>
        <p:nvPicPr>
          <p:cNvPr id="1355" name="Google Shape;1355;p48"/>
          <p:cNvPicPr preferRelativeResize="0"/>
          <p:nvPr/>
        </p:nvPicPr>
        <p:blipFill rotWithShape="1">
          <a:blip r:embed="rId4">
            <a:alphaModFix/>
          </a:blip>
          <a:srcRect/>
          <a:stretch/>
        </p:blipFill>
        <p:spPr>
          <a:xfrm>
            <a:off x="5377253" y="3451245"/>
            <a:ext cx="1182600" cy="1182600"/>
          </a:xfrm>
          <a:prstGeom prst="rect">
            <a:avLst/>
          </a:prstGeom>
          <a:noFill/>
          <a:ln>
            <a:noFill/>
          </a:ln>
        </p:spPr>
      </p:pic>
      <p:pic>
        <p:nvPicPr>
          <p:cNvPr id="1356" name="Google Shape;1356;p48" descr="Aqua_Preso-01.png"/>
          <p:cNvPicPr preferRelativeResize="0"/>
          <p:nvPr/>
        </p:nvPicPr>
        <p:blipFill rotWithShape="1">
          <a:blip r:embed="rId5">
            <a:alphaModFix/>
          </a:blip>
          <a:srcRect r="10"/>
          <a:stretch/>
        </p:blipFill>
        <p:spPr>
          <a:xfrm>
            <a:off x="8408789" y="-10009"/>
            <a:ext cx="735300" cy="5153400"/>
          </a:xfrm>
          <a:prstGeom prst="rect">
            <a:avLst/>
          </a:prstGeom>
          <a:noFill/>
          <a:ln>
            <a:noFill/>
          </a:ln>
        </p:spPr>
      </p:pic>
      <p:sp>
        <p:nvSpPr>
          <p:cNvPr id="1357" name="Google Shape;1357;p48"/>
          <p:cNvSpPr txBox="1">
            <a:spLocks noGrp="1"/>
          </p:cNvSpPr>
          <p:nvPr>
            <p:ph type="subTitle" idx="1"/>
          </p:nvPr>
        </p:nvSpPr>
        <p:spPr>
          <a:xfrm>
            <a:off x="903375" y="2242913"/>
            <a:ext cx="3544200" cy="641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varadarb@uber.com</a:t>
            </a:r>
            <a:endParaRPr/>
          </a:p>
          <a:p>
            <a:pPr marL="0" lvl="0" indent="0" algn="l" rtl="0">
              <a:spcBef>
                <a:spcPts val="0"/>
              </a:spcBef>
              <a:spcAft>
                <a:spcPts val="0"/>
              </a:spcAft>
              <a:buNone/>
            </a:pPr>
            <a:r>
              <a:rPr lang="en"/>
              <a:t>nagarwal@uber.com	</a:t>
            </a:r>
            <a:endParaRPr/>
          </a:p>
          <a:p>
            <a:pPr marL="0" lvl="0" indent="0" algn="l" rtl="0">
              <a:spcBef>
                <a:spcPts val="0"/>
              </a:spcBef>
              <a:spcAft>
                <a:spcPts val="0"/>
              </a:spcAft>
              <a:buNone/>
            </a:pPr>
            <a:r>
              <a:rPr lang="en"/>
              <a:t>vinoth@uber.com</a:t>
            </a:r>
            <a:endParaRPr/>
          </a:p>
        </p:txBody>
      </p:sp>
      <p:sp>
        <p:nvSpPr>
          <p:cNvPr id="1358" name="Google Shape;1358;p48"/>
          <p:cNvSpPr txBox="1"/>
          <p:nvPr/>
        </p:nvSpPr>
        <p:spPr>
          <a:xfrm>
            <a:off x="2617850" y="1529100"/>
            <a:ext cx="2509800" cy="4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500"/>
              <a:t>. </a:t>
            </a:r>
            <a:r>
              <a:rPr lang="en" sz="3000"/>
              <a:t>Questions?</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Data @ Uber</a:t>
            </a:r>
            <a:endParaRPr/>
          </a:p>
        </p:txBody>
      </p:sp>
      <p:sp>
        <p:nvSpPr>
          <p:cNvPr id="114" name="Google Shape;114;p20"/>
          <p:cNvSpPr txBox="1">
            <a:spLocks noGrp="1"/>
          </p:cNvSpPr>
          <p:nvPr>
            <p:ph type="subTitle" idx="1"/>
          </p:nvPr>
        </p:nvSpPr>
        <p:spPr>
          <a:xfrm>
            <a:off x="883744" y="889144"/>
            <a:ext cx="3565200" cy="264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Quick Overview </a:t>
            </a:r>
            <a:endParaRPr/>
          </a:p>
        </p:txBody>
      </p:sp>
      <p:sp>
        <p:nvSpPr>
          <p:cNvPr id="115" name="Google Shape;115;p20"/>
          <p:cNvSpPr txBox="1">
            <a:spLocks noGrp="1"/>
          </p:cNvSpPr>
          <p:nvPr>
            <p:ph type="subTitle" idx="2"/>
          </p:nvPr>
        </p:nvSpPr>
        <p:spPr>
          <a:xfrm>
            <a:off x="861100" y="1441199"/>
            <a:ext cx="36105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Ingestion</a:t>
            </a:r>
            <a:r>
              <a:rPr lang="en" sz="1400" dirty="0">
                <a:solidFill>
                  <a:schemeClr val="accent1"/>
                </a:solidFill>
              </a:rPr>
              <a:t> </a:t>
            </a:r>
            <a:endParaRPr sz="1400" dirty="0">
              <a:solidFill>
                <a:schemeClr val="accent1"/>
              </a:solidFill>
            </a:endParaRPr>
          </a:p>
          <a:p>
            <a:pPr marL="457200" lvl="0" indent="-342900" algn="l" rtl="0">
              <a:spcBef>
                <a:spcPts val="800"/>
              </a:spcBef>
              <a:spcAft>
                <a:spcPts val="0"/>
              </a:spcAft>
              <a:buSzPts val="1800"/>
              <a:buChar char="●"/>
            </a:pPr>
            <a:r>
              <a:rPr lang="en" dirty="0"/>
              <a:t>Schematized data feeds in Kafka</a:t>
            </a:r>
            <a:endParaRPr dirty="0"/>
          </a:p>
          <a:p>
            <a:pPr marL="457200" lvl="0" indent="-342900" algn="l" rtl="0">
              <a:spcBef>
                <a:spcPts val="0"/>
              </a:spcBef>
              <a:spcAft>
                <a:spcPts val="0"/>
              </a:spcAft>
              <a:buSzPts val="1800"/>
              <a:buChar char="●"/>
            </a:pPr>
            <a:r>
              <a:rPr lang="en" dirty="0"/>
              <a:t>Honest ‘data lake’ architecture</a:t>
            </a:r>
            <a:endParaRPr dirty="0"/>
          </a:p>
          <a:p>
            <a:pPr marL="457200" lvl="0" indent="-342900" algn="l" rtl="0">
              <a:spcBef>
                <a:spcPts val="0"/>
              </a:spcBef>
              <a:spcAft>
                <a:spcPts val="0"/>
              </a:spcAft>
              <a:buSzPts val="1800"/>
              <a:buChar char="●"/>
            </a:pPr>
            <a:r>
              <a:rPr lang="en" dirty="0"/>
              <a:t>On-prem ~100+ PB HDFS storage</a:t>
            </a:r>
            <a:endParaRPr dirty="0"/>
          </a:p>
          <a:p>
            <a:pPr marL="457200" lvl="0" indent="0" algn="l" rtl="0">
              <a:spcBef>
                <a:spcPts val="800"/>
              </a:spcBef>
              <a:spcAft>
                <a:spcPts val="800"/>
              </a:spcAft>
              <a:buNone/>
            </a:pPr>
            <a:endParaRPr dirty="0"/>
          </a:p>
        </p:txBody>
      </p:sp>
      <p:sp>
        <p:nvSpPr>
          <p:cNvPr id="116" name="Google Shape;116;p20"/>
          <p:cNvSpPr txBox="1">
            <a:spLocks noGrp="1"/>
          </p:cNvSpPr>
          <p:nvPr>
            <p:ph type="subTitle" idx="2"/>
          </p:nvPr>
        </p:nvSpPr>
        <p:spPr>
          <a:xfrm>
            <a:off x="4860675" y="1441201"/>
            <a:ext cx="36105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Querying</a:t>
            </a:r>
            <a:endParaRPr sz="1400" dirty="0">
              <a:solidFill>
                <a:schemeClr val="accent5"/>
              </a:solidFill>
            </a:endParaRPr>
          </a:p>
          <a:p>
            <a:pPr marL="457200" lvl="0" indent="-342900" algn="l" rtl="0">
              <a:spcBef>
                <a:spcPts val="800"/>
              </a:spcBef>
              <a:spcAft>
                <a:spcPts val="0"/>
              </a:spcAft>
              <a:buSzPts val="1800"/>
              <a:buChar char="●"/>
            </a:pPr>
            <a:r>
              <a:rPr lang="en" dirty="0"/>
              <a:t>Spark Notebooks for Data Science</a:t>
            </a:r>
            <a:endParaRPr dirty="0"/>
          </a:p>
          <a:p>
            <a:pPr marL="457200" lvl="0" indent="-342900" algn="l" rtl="0">
              <a:spcBef>
                <a:spcPts val="0"/>
              </a:spcBef>
              <a:spcAft>
                <a:spcPts val="0"/>
              </a:spcAft>
              <a:buSzPts val="1800"/>
              <a:buChar char="●"/>
            </a:pPr>
            <a:r>
              <a:rPr lang="en" dirty="0"/>
              <a:t>Hive/Presto for ad hoc queries/dashboards</a:t>
            </a:r>
            <a:endParaRPr dirty="0"/>
          </a:p>
          <a:p>
            <a:pPr marL="457200" lvl="0" indent="-342900" algn="l" rtl="0">
              <a:spcBef>
                <a:spcPts val="0"/>
              </a:spcBef>
              <a:spcAft>
                <a:spcPts val="0"/>
              </a:spcAft>
              <a:buSzPts val="1800"/>
              <a:buChar char="●"/>
            </a:pPr>
            <a:r>
              <a:rPr lang="en" dirty="0"/>
              <a:t>Spark/Hive for data pipelines/ETL</a:t>
            </a:r>
            <a:endParaRPr dirty="0"/>
          </a:p>
        </p:txBody>
      </p:sp>
      <p:sp>
        <p:nvSpPr>
          <p:cNvPr id="117" name="Google Shape;117;p20"/>
          <p:cNvSpPr txBox="1">
            <a:spLocks noGrp="1"/>
          </p:cNvSpPr>
          <p:nvPr>
            <p:ph type="subTitle" idx="2"/>
          </p:nvPr>
        </p:nvSpPr>
        <p:spPr>
          <a:xfrm>
            <a:off x="2766750" y="3142324"/>
            <a:ext cx="36105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Hudi is the glue!</a:t>
            </a:r>
            <a:endParaRPr sz="1400" dirty="0">
              <a:solidFill>
                <a:schemeClr val="accent5"/>
              </a:solidFill>
            </a:endParaRPr>
          </a:p>
          <a:p>
            <a:pPr marL="457200" lvl="0" indent="-342900" algn="l" rtl="0">
              <a:spcBef>
                <a:spcPts val="800"/>
              </a:spcBef>
              <a:spcAft>
                <a:spcPts val="0"/>
              </a:spcAft>
              <a:buSzPts val="1800"/>
              <a:buChar char="●"/>
            </a:pPr>
            <a:r>
              <a:rPr lang="en" dirty="0"/>
              <a:t>Manages all raw analytical datasets</a:t>
            </a:r>
            <a:endParaRPr dirty="0"/>
          </a:p>
          <a:p>
            <a:pPr marL="457200" lvl="0" indent="-342900" algn="l" rtl="0">
              <a:spcBef>
                <a:spcPts val="0"/>
              </a:spcBef>
              <a:spcAft>
                <a:spcPts val="0"/>
              </a:spcAft>
              <a:buSzPts val="1800"/>
              <a:buChar char="●"/>
            </a:pPr>
            <a:r>
              <a:rPr lang="en" dirty="0"/>
              <a:t>Provides upserts, incremental changes</a:t>
            </a:r>
            <a:endParaRPr dirty="0"/>
          </a:p>
          <a:p>
            <a:pPr marL="457200" lvl="0" indent="-342900" algn="l" rtl="0">
              <a:spcBef>
                <a:spcPts val="0"/>
              </a:spcBef>
              <a:spcAft>
                <a:spcPts val="0"/>
              </a:spcAft>
              <a:buSzPts val="1800"/>
              <a:buChar char="●"/>
            </a:pPr>
            <a:r>
              <a:rPr lang="en" dirty="0"/>
              <a:t>Snapshot isolation</a:t>
            </a:r>
            <a:endParaRPr dirty="0"/>
          </a:p>
          <a:p>
            <a:pPr marL="457200" lvl="0" indent="0" algn="l" rtl="0">
              <a:spcBef>
                <a:spcPts val="800"/>
              </a:spcBef>
              <a:spcAft>
                <a:spcPts val="8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fade">
                                      <p:cBhvr>
                                        <p:cTn id="7" dur="1000"/>
                                        <p:tgtEl>
                                          <p:spTgt spid="1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6"/>
                                        </p:tgtEl>
                                        <p:attrNameLst>
                                          <p:attrName>style.visibility</p:attrName>
                                        </p:attrNameLst>
                                      </p:cBhvr>
                                      <p:to>
                                        <p:strVal val="visible"/>
                                      </p:to>
                                    </p:set>
                                    <p:animEffect transition="in" filter="fade">
                                      <p:cBhvr>
                                        <p:cTn id="12" dur="1000"/>
                                        <p:tgtEl>
                                          <p:spTgt spid="1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fade">
                                      <p:cBhvr>
                                        <p:cTn id="17" dur="10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Analytics Architecture</a:t>
            </a:r>
            <a:endParaRPr/>
          </a:p>
        </p:txBody>
      </p:sp>
      <p:sp>
        <p:nvSpPr>
          <p:cNvPr id="123" name="Google Shape;123;p21"/>
          <p:cNvSpPr txBox="1">
            <a:spLocks noGrp="1"/>
          </p:cNvSpPr>
          <p:nvPr>
            <p:ph type="subTitle" idx="1"/>
          </p:nvPr>
        </p:nvSpPr>
        <p:spPr>
          <a:xfrm>
            <a:off x="883752" y="889150"/>
            <a:ext cx="4730100" cy="264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Typical pattern for batch &amp; streaming analytics</a:t>
            </a:r>
            <a:endParaRPr/>
          </a:p>
        </p:txBody>
      </p:sp>
      <p:sp>
        <p:nvSpPr>
          <p:cNvPr id="124" name="Google Shape;124;p21"/>
          <p:cNvSpPr txBox="1">
            <a:spLocks noGrp="1"/>
          </p:cNvSpPr>
          <p:nvPr>
            <p:ph type="subTitle" idx="2"/>
          </p:nvPr>
        </p:nvSpPr>
        <p:spPr>
          <a:xfrm>
            <a:off x="883744" y="1483034"/>
            <a:ext cx="3610500" cy="3023700"/>
          </a:xfrm>
          <a:prstGeom prst="rect">
            <a:avLst/>
          </a:prstGeom>
        </p:spPr>
        <p:txBody>
          <a:bodyPr spcFirstLastPara="1" wrap="square" lIns="34275" tIns="34275" rIns="34275" bIns="34275" anchor="t" anchorCtr="0">
            <a:noAutofit/>
          </a:bodyPr>
          <a:lstStyle/>
          <a:p>
            <a:pPr marL="457200" lvl="0" indent="-342900" algn="l" rtl="0">
              <a:spcBef>
                <a:spcPts val="0"/>
              </a:spcBef>
              <a:spcAft>
                <a:spcPts val="0"/>
              </a:spcAft>
              <a:buSzPts val="1800"/>
              <a:buChar char="●"/>
            </a:pPr>
            <a:r>
              <a:rPr lang="en" dirty="0"/>
              <a:t>Stream data into message bus</a:t>
            </a:r>
            <a:endParaRPr dirty="0"/>
          </a:p>
          <a:p>
            <a:pPr marL="457200" marR="0" lvl="0" indent="-342900" algn="l" rtl="0">
              <a:lnSpc>
                <a:spcPct val="110000"/>
              </a:lnSpc>
              <a:spcBef>
                <a:spcPts val="0"/>
              </a:spcBef>
              <a:spcAft>
                <a:spcPts val="0"/>
              </a:spcAft>
              <a:buClr>
                <a:schemeClr val="dk2"/>
              </a:buClr>
              <a:buSzPts val="1800"/>
              <a:buFont typeface="Arial"/>
              <a:buChar char="●"/>
            </a:pPr>
            <a:r>
              <a:rPr lang="en" dirty="0"/>
              <a:t>Compute ‘pre-defined’ metrics in streaming fashion &amp; serve in specialized DB (~1 minute)</a:t>
            </a:r>
            <a:endParaRPr dirty="0"/>
          </a:p>
          <a:p>
            <a:pPr marL="457200" lvl="0" indent="-342900" algn="l" rtl="0">
              <a:spcBef>
                <a:spcPts val="0"/>
              </a:spcBef>
              <a:spcAft>
                <a:spcPts val="0"/>
              </a:spcAft>
              <a:buSzPts val="1800"/>
              <a:buChar char="●"/>
            </a:pPr>
            <a:r>
              <a:rPr lang="en" dirty="0"/>
              <a:t>Batch Ingest message bus to HDFS/Cloud (hourly/daily) to amortize costs (e.g updates)</a:t>
            </a:r>
            <a:endParaRPr dirty="0"/>
          </a:p>
          <a:p>
            <a:pPr marL="457200" lvl="0" indent="-342900" algn="l" rtl="0">
              <a:spcBef>
                <a:spcPts val="0"/>
              </a:spcBef>
              <a:spcAft>
                <a:spcPts val="0"/>
              </a:spcAft>
              <a:buSzPts val="1800"/>
              <a:buChar char="●"/>
            </a:pPr>
            <a:r>
              <a:rPr lang="en" dirty="0"/>
              <a:t>Lambda architecture to deal with code changes/data corrections/backfills</a:t>
            </a:r>
            <a:endParaRPr dirty="0"/>
          </a:p>
          <a:p>
            <a:pPr marL="457200" lvl="0" indent="-342900" algn="l" rtl="0">
              <a:spcBef>
                <a:spcPts val="0"/>
              </a:spcBef>
              <a:spcAft>
                <a:spcPts val="0"/>
              </a:spcAft>
              <a:buSzPts val="1800"/>
              <a:buChar char="●"/>
            </a:pPr>
            <a:r>
              <a:rPr lang="en" dirty="0"/>
              <a:t>Data science/ML training off “batch data” </a:t>
            </a:r>
            <a:endParaRPr dirty="0"/>
          </a:p>
          <a:p>
            <a:pPr marL="457200" lvl="0" indent="-342900" algn="l" rtl="0">
              <a:spcBef>
                <a:spcPts val="0"/>
              </a:spcBef>
              <a:spcAft>
                <a:spcPts val="0"/>
              </a:spcAft>
              <a:buSzPts val="1800"/>
              <a:buChar char="●"/>
            </a:pPr>
            <a:r>
              <a:rPr lang="en" dirty="0"/>
              <a:t>Warehousing &amp; tons of dashboards off “batch data”</a:t>
            </a:r>
            <a:endParaRPr dirty="0"/>
          </a:p>
          <a:p>
            <a:pPr marL="457200" lvl="0" indent="0" algn="l" rtl="0">
              <a:spcBef>
                <a:spcPts val="800"/>
              </a:spcBef>
              <a:spcAft>
                <a:spcPts val="800"/>
              </a:spcAft>
              <a:buNone/>
            </a:pPr>
            <a:endParaRPr dirty="0"/>
          </a:p>
        </p:txBody>
      </p:sp>
      <p:sp>
        <p:nvSpPr>
          <p:cNvPr id="125" name="Google Shape;125;p21"/>
          <p:cNvSpPr/>
          <p:nvPr/>
        </p:nvSpPr>
        <p:spPr>
          <a:xfrm>
            <a:off x="5613850" y="2571750"/>
            <a:ext cx="705675" cy="501800"/>
          </a:xfrm>
          <a:prstGeom prst="flowChartMagneticDisk">
            <a:avLst/>
          </a:prstGeom>
          <a:solidFill>
            <a:srgbClr val="D9D2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Analytical</a:t>
            </a:r>
            <a:endParaRPr sz="800">
              <a:latin typeface="Helvetica Neue"/>
              <a:ea typeface="Helvetica Neue"/>
              <a:cs typeface="Helvetica Neue"/>
              <a:sym typeface="Helvetica Neue"/>
            </a:endParaRPr>
          </a:p>
          <a:p>
            <a:pPr marL="0" lvl="0" indent="0" algn="ctr" rtl="0">
              <a:spcBef>
                <a:spcPts val="0"/>
              </a:spcBef>
              <a:spcAft>
                <a:spcPts val="0"/>
              </a:spcAft>
              <a:buNone/>
            </a:pPr>
            <a:r>
              <a:rPr lang="en" sz="800">
                <a:latin typeface="Helvetica Neue"/>
                <a:ea typeface="Helvetica Neue"/>
                <a:cs typeface="Helvetica Neue"/>
                <a:sym typeface="Helvetica Neue"/>
              </a:rPr>
              <a:t>DB</a:t>
            </a:r>
            <a:endParaRPr sz="800">
              <a:latin typeface="Helvetica Neue"/>
              <a:ea typeface="Helvetica Neue"/>
              <a:cs typeface="Helvetica Neue"/>
              <a:sym typeface="Helvetica Neue"/>
            </a:endParaRPr>
          </a:p>
        </p:txBody>
      </p:sp>
      <p:sp>
        <p:nvSpPr>
          <p:cNvPr id="126" name="Google Shape;126;p21"/>
          <p:cNvSpPr/>
          <p:nvPr/>
        </p:nvSpPr>
        <p:spPr>
          <a:xfrm>
            <a:off x="7338950" y="2571750"/>
            <a:ext cx="1536775" cy="1020175"/>
          </a:xfrm>
          <a:prstGeom prst="flowChartMagneticDisk">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HDFS/Cloud Data Lake</a:t>
            </a:r>
            <a:endParaRPr sz="800">
              <a:latin typeface="Helvetica Neue"/>
              <a:ea typeface="Helvetica Neue"/>
              <a:cs typeface="Helvetica Neue"/>
              <a:sym typeface="Helvetica Neue"/>
            </a:endParaRPr>
          </a:p>
          <a:p>
            <a:pPr marL="0" lvl="0" indent="0" algn="ctr" rtl="0">
              <a:spcBef>
                <a:spcPts val="0"/>
              </a:spcBef>
              <a:spcAft>
                <a:spcPts val="0"/>
              </a:spcAft>
              <a:buNone/>
            </a:pPr>
            <a:r>
              <a:rPr lang="en" sz="800">
                <a:latin typeface="Helvetica Neue"/>
                <a:ea typeface="Helvetica Neue"/>
                <a:cs typeface="Helvetica Neue"/>
                <a:sym typeface="Helvetica Neue"/>
              </a:rPr>
              <a:t>(Long term storage)</a:t>
            </a:r>
            <a:endParaRPr sz="800">
              <a:latin typeface="Helvetica Neue"/>
              <a:ea typeface="Helvetica Neue"/>
              <a:cs typeface="Helvetica Neue"/>
              <a:sym typeface="Helvetica Neue"/>
            </a:endParaRPr>
          </a:p>
        </p:txBody>
      </p:sp>
      <p:sp>
        <p:nvSpPr>
          <p:cNvPr id="127" name="Google Shape;127;p21"/>
          <p:cNvSpPr/>
          <p:nvPr/>
        </p:nvSpPr>
        <p:spPr>
          <a:xfrm>
            <a:off x="5613850" y="4093725"/>
            <a:ext cx="951300" cy="366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Real time dashboards</a:t>
            </a:r>
            <a:endParaRPr sz="800">
              <a:latin typeface="Helvetica Neue"/>
              <a:ea typeface="Helvetica Neue"/>
              <a:cs typeface="Helvetica Neue"/>
              <a:sym typeface="Helvetica Neue"/>
            </a:endParaRPr>
          </a:p>
        </p:txBody>
      </p:sp>
      <p:sp>
        <p:nvSpPr>
          <p:cNvPr id="128" name="Google Shape;128;p21"/>
          <p:cNvSpPr/>
          <p:nvPr/>
        </p:nvSpPr>
        <p:spPr>
          <a:xfrm>
            <a:off x="5613838" y="4598925"/>
            <a:ext cx="951300" cy="366000"/>
          </a:xfrm>
          <a:prstGeom prst="rect">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Online</a:t>
            </a:r>
            <a:br>
              <a:rPr lang="en" sz="800">
                <a:latin typeface="Helvetica Neue"/>
                <a:ea typeface="Helvetica Neue"/>
                <a:cs typeface="Helvetica Neue"/>
                <a:sym typeface="Helvetica Neue"/>
              </a:rPr>
            </a:br>
            <a:r>
              <a:rPr lang="en" sz="800">
                <a:latin typeface="Helvetica Neue"/>
                <a:ea typeface="Helvetica Neue"/>
                <a:cs typeface="Helvetica Neue"/>
                <a:sym typeface="Helvetica Neue"/>
              </a:rPr>
              <a:t>Serving</a:t>
            </a:r>
            <a:endParaRPr sz="800">
              <a:latin typeface="Helvetica Neue"/>
              <a:ea typeface="Helvetica Neue"/>
              <a:cs typeface="Helvetica Neue"/>
              <a:sym typeface="Helvetica Neue"/>
            </a:endParaRPr>
          </a:p>
        </p:txBody>
      </p:sp>
      <p:cxnSp>
        <p:nvCxnSpPr>
          <p:cNvPr id="129" name="Google Shape;129;p21"/>
          <p:cNvCxnSpPr>
            <a:stCxn id="130" idx="4"/>
            <a:endCxn id="125" idx="1"/>
          </p:cNvCxnSpPr>
          <p:nvPr/>
        </p:nvCxnSpPr>
        <p:spPr>
          <a:xfrm rot="5400000">
            <a:off x="6073137" y="1833800"/>
            <a:ext cx="631500" cy="844200"/>
          </a:xfrm>
          <a:prstGeom prst="bentConnector3">
            <a:avLst>
              <a:gd name="adj1" fmla="val 50008"/>
            </a:avLst>
          </a:prstGeom>
          <a:noFill/>
          <a:ln w="9525" cap="flat" cmpd="sng">
            <a:solidFill>
              <a:schemeClr val="dk2"/>
            </a:solidFill>
            <a:prstDash val="solid"/>
            <a:round/>
            <a:headEnd type="none" w="med" len="med"/>
            <a:tailEnd type="stealth" w="med" len="med"/>
          </a:ln>
        </p:spPr>
      </p:cxnSp>
      <p:cxnSp>
        <p:nvCxnSpPr>
          <p:cNvPr id="131" name="Google Shape;131;p21"/>
          <p:cNvCxnSpPr>
            <a:stCxn id="130" idx="4"/>
            <a:endCxn id="126" idx="1"/>
          </p:cNvCxnSpPr>
          <p:nvPr/>
        </p:nvCxnSpPr>
        <p:spPr>
          <a:xfrm rot="-5400000" flipH="1">
            <a:off x="7143387" y="1607750"/>
            <a:ext cx="631500" cy="1296300"/>
          </a:xfrm>
          <a:prstGeom prst="bentConnector3">
            <a:avLst>
              <a:gd name="adj1" fmla="val 50008"/>
            </a:avLst>
          </a:prstGeom>
          <a:noFill/>
          <a:ln w="9525" cap="flat" cmpd="sng">
            <a:solidFill>
              <a:schemeClr val="dk2"/>
            </a:solidFill>
            <a:prstDash val="solid"/>
            <a:round/>
            <a:headEnd type="none" w="med" len="med"/>
            <a:tailEnd type="stealth" w="med" len="med"/>
          </a:ln>
        </p:spPr>
      </p:cxnSp>
      <p:sp>
        <p:nvSpPr>
          <p:cNvPr id="132" name="Google Shape;132;p21"/>
          <p:cNvSpPr/>
          <p:nvPr/>
        </p:nvSpPr>
        <p:spPr>
          <a:xfrm>
            <a:off x="7058875" y="4093725"/>
            <a:ext cx="951300" cy="3660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Data Science/ML</a:t>
            </a:r>
            <a:endParaRPr sz="800">
              <a:latin typeface="Helvetica Neue"/>
              <a:ea typeface="Helvetica Neue"/>
              <a:cs typeface="Helvetica Neue"/>
              <a:sym typeface="Helvetica Neue"/>
            </a:endParaRPr>
          </a:p>
        </p:txBody>
      </p:sp>
      <p:sp>
        <p:nvSpPr>
          <p:cNvPr id="133" name="Google Shape;133;p21"/>
          <p:cNvSpPr/>
          <p:nvPr/>
        </p:nvSpPr>
        <p:spPr>
          <a:xfrm>
            <a:off x="8107275" y="4093725"/>
            <a:ext cx="951300" cy="366000"/>
          </a:xfrm>
          <a:prstGeom prst="rect">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Warehousing</a:t>
            </a:r>
            <a:endParaRPr sz="800">
              <a:latin typeface="Helvetica Neue"/>
              <a:ea typeface="Helvetica Neue"/>
              <a:cs typeface="Helvetica Neue"/>
              <a:sym typeface="Helvetica Neue"/>
            </a:endParaRPr>
          </a:p>
        </p:txBody>
      </p:sp>
      <p:sp>
        <p:nvSpPr>
          <p:cNvPr id="134" name="Google Shape;134;p21"/>
          <p:cNvSpPr/>
          <p:nvPr/>
        </p:nvSpPr>
        <p:spPr>
          <a:xfrm>
            <a:off x="7058875" y="4612025"/>
            <a:ext cx="951300" cy="366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Dashboards</a:t>
            </a:r>
            <a:endParaRPr sz="800">
              <a:latin typeface="Helvetica Neue"/>
              <a:ea typeface="Helvetica Neue"/>
              <a:cs typeface="Helvetica Neue"/>
              <a:sym typeface="Helvetica Neue"/>
            </a:endParaRPr>
          </a:p>
        </p:txBody>
      </p:sp>
      <p:cxnSp>
        <p:nvCxnSpPr>
          <p:cNvPr id="135" name="Google Shape;135;p21"/>
          <p:cNvCxnSpPr/>
          <p:nvPr/>
        </p:nvCxnSpPr>
        <p:spPr>
          <a:xfrm>
            <a:off x="6889425" y="2368775"/>
            <a:ext cx="21000" cy="2812200"/>
          </a:xfrm>
          <a:prstGeom prst="straightConnector1">
            <a:avLst/>
          </a:prstGeom>
          <a:noFill/>
          <a:ln w="9525" cap="flat" cmpd="sng">
            <a:solidFill>
              <a:schemeClr val="dk2"/>
            </a:solidFill>
            <a:prstDash val="dash"/>
            <a:round/>
            <a:headEnd type="none" w="med" len="med"/>
            <a:tailEnd type="none" w="med" len="med"/>
          </a:ln>
        </p:spPr>
      </p:cxnSp>
      <p:cxnSp>
        <p:nvCxnSpPr>
          <p:cNvPr id="136" name="Google Shape;136;p21"/>
          <p:cNvCxnSpPr>
            <a:stCxn id="126" idx="2"/>
            <a:endCxn id="125" idx="4"/>
          </p:cNvCxnSpPr>
          <p:nvPr/>
        </p:nvCxnSpPr>
        <p:spPr>
          <a:xfrm rot="10800000">
            <a:off x="6319550" y="2822638"/>
            <a:ext cx="1019400" cy="259200"/>
          </a:xfrm>
          <a:prstGeom prst="curvedConnector3">
            <a:avLst>
              <a:gd name="adj1" fmla="val 50001"/>
            </a:avLst>
          </a:prstGeom>
          <a:noFill/>
          <a:ln w="9525" cap="flat" cmpd="sng">
            <a:solidFill>
              <a:schemeClr val="dk2"/>
            </a:solidFill>
            <a:prstDash val="solid"/>
            <a:round/>
            <a:headEnd type="none" w="med" len="med"/>
            <a:tailEnd type="stealth" w="med" len="med"/>
          </a:ln>
        </p:spPr>
      </p:cxnSp>
      <p:sp>
        <p:nvSpPr>
          <p:cNvPr id="137" name="Google Shape;137;p21"/>
          <p:cNvSpPr txBox="1"/>
          <p:nvPr/>
        </p:nvSpPr>
        <p:spPr>
          <a:xfrm>
            <a:off x="4927500" y="1866975"/>
            <a:ext cx="12963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Stream Processing</a:t>
            </a:r>
            <a:br>
              <a:rPr lang="en" sz="800">
                <a:latin typeface="Helvetica Neue"/>
                <a:ea typeface="Helvetica Neue"/>
                <a:cs typeface="Helvetica Neue"/>
                <a:sym typeface="Helvetica Neue"/>
              </a:rPr>
            </a:br>
            <a:r>
              <a:rPr lang="en" sz="800">
                <a:latin typeface="Helvetica Neue"/>
                <a:ea typeface="Helvetica Neue"/>
                <a:cs typeface="Helvetica Neue"/>
                <a:sym typeface="Helvetica Neue"/>
              </a:rPr>
              <a:t>(~1min freshness)</a:t>
            </a:r>
            <a:endParaRPr sz="800">
              <a:latin typeface="Helvetica Neue"/>
              <a:ea typeface="Helvetica Neue"/>
              <a:cs typeface="Helvetica Neue"/>
              <a:sym typeface="Helvetica Neue"/>
            </a:endParaRPr>
          </a:p>
        </p:txBody>
      </p:sp>
      <p:sp>
        <p:nvSpPr>
          <p:cNvPr id="138" name="Google Shape;138;p21"/>
          <p:cNvSpPr txBox="1"/>
          <p:nvPr/>
        </p:nvSpPr>
        <p:spPr>
          <a:xfrm>
            <a:off x="7886752" y="1866975"/>
            <a:ext cx="10965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Batch Ingestion (&gt;1hr freshness)</a:t>
            </a:r>
            <a:endParaRPr sz="800">
              <a:latin typeface="Helvetica Neue"/>
              <a:ea typeface="Helvetica Neue"/>
              <a:cs typeface="Helvetica Neue"/>
              <a:sym typeface="Helvetica Neue"/>
            </a:endParaRPr>
          </a:p>
        </p:txBody>
      </p:sp>
      <p:grpSp>
        <p:nvGrpSpPr>
          <p:cNvPr id="139" name="Google Shape;139;p21"/>
          <p:cNvGrpSpPr/>
          <p:nvPr/>
        </p:nvGrpSpPr>
        <p:grpSpPr>
          <a:xfrm>
            <a:off x="6458150" y="652250"/>
            <a:ext cx="1549225" cy="1287900"/>
            <a:chOff x="6458150" y="652250"/>
            <a:chExt cx="1549225" cy="1287900"/>
          </a:xfrm>
        </p:grpSpPr>
        <p:sp>
          <p:nvSpPr>
            <p:cNvPr id="140" name="Google Shape;140;p21"/>
            <p:cNvSpPr/>
            <p:nvPr/>
          </p:nvSpPr>
          <p:spPr>
            <a:xfrm>
              <a:off x="6458150" y="652250"/>
              <a:ext cx="705675" cy="501800"/>
            </a:xfrm>
            <a:prstGeom prst="flowChartMagneticDisk">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Upstream DB/Service</a:t>
              </a:r>
              <a:endParaRPr sz="800">
                <a:latin typeface="Helvetica Neue"/>
                <a:ea typeface="Helvetica Neue"/>
                <a:cs typeface="Helvetica Neue"/>
                <a:sym typeface="Helvetica Neue"/>
              </a:endParaRPr>
            </a:p>
          </p:txBody>
        </p:sp>
        <p:sp>
          <p:nvSpPr>
            <p:cNvPr id="130" name="Google Shape;130;p21"/>
            <p:cNvSpPr/>
            <p:nvPr/>
          </p:nvSpPr>
          <p:spPr>
            <a:xfrm rot="5400000">
              <a:off x="6552237" y="1514138"/>
              <a:ext cx="517500" cy="334525"/>
            </a:xfrm>
            <a:prstGeom prst="flowChartMagneticDrum">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txBox="1"/>
            <p:nvPr/>
          </p:nvSpPr>
          <p:spPr>
            <a:xfrm>
              <a:off x="6978250" y="1548950"/>
              <a:ext cx="491400" cy="26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Helvetica Neue"/>
                  <a:ea typeface="Helvetica Neue"/>
                  <a:cs typeface="Helvetica Neue"/>
                  <a:sym typeface="Helvetica Neue"/>
                </a:rPr>
                <a:t>Kafka</a:t>
              </a:r>
              <a:endParaRPr sz="800">
                <a:latin typeface="Helvetica Neue"/>
                <a:ea typeface="Helvetica Neue"/>
                <a:cs typeface="Helvetica Neue"/>
                <a:sym typeface="Helvetica Neue"/>
              </a:endParaRPr>
            </a:p>
          </p:txBody>
        </p:sp>
        <p:cxnSp>
          <p:nvCxnSpPr>
            <p:cNvPr id="142" name="Google Shape;142;p21"/>
            <p:cNvCxnSpPr>
              <a:stCxn id="140" idx="3"/>
              <a:endCxn id="130" idx="1"/>
            </p:cNvCxnSpPr>
            <p:nvPr/>
          </p:nvCxnSpPr>
          <p:spPr>
            <a:xfrm>
              <a:off x="6810988" y="1154050"/>
              <a:ext cx="0" cy="268500"/>
            </a:xfrm>
            <a:prstGeom prst="straightConnector1">
              <a:avLst/>
            </a:prstGeom>
            <a:noFill/>
            <a:ln w="9525" cap="flat" cmpd="sng">
              <a:solidFill>
                <a:schemeClr val="dk2"/>
              </a:solidFill>
              <a:prstDash val="solid"/>
              <a:round/>
              <a:headEnd type="none" w="med" len="med"/>
              <a:tailEnd type="triangle" w="med" len="med"/>
            </a:ln>
          </p:spPr>
        </p:cxnSp>
        <p:sp>
          <p:nvSpPr>
            <p:cNvPr id="143" name="Google Shape;143;p21"/>
            <p:cNvSpPr txBox="1"/>
            <p:nvPr/>
          </p:nvSpPr>
          <p:spPr>
            <a:xfrm>
              <a:off x="6910875" y="1154150"/>
              <a:ext cx="1096500" cy="2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Streaming Ingestion</a:t>
              </a:r>
              <a:endParaRPr sz="800">
                <a:latin typeface="Helvetica Neue"/>
                <a:ea typeface="Helvetica Neue"/>
                <a:cs typeface="Helvetica Neue"/>
                <a:sym typeface="Helvetica Neue"/>
              </a:endParaRPr>
            </a:p>
          </p:txBody>
        </p:sp>
      </p:grpSp>
      <p:sp>
        <p:nvSpPr>
          <p:cNvPr id="144" name="Google Shape;144;p21"/>
          <p:cNvSpPr/>
          <p:nvPr/>
        </p:nvSpPr>
        <p:spPr>
          <a:xfrm>
            <a:off x="8158625" y="4612025"/>
            <a:ext cx="896400" cy="366000"/>
          </a:xfrm>
          <a:prstGeom prst="rect">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Adhoc Queries</a:t>
            </a:r>
            <a:endParaRPr sz="800">
              <a:latin typeface="Helvetica Neue"/>
              <a:ea typeface="Helvetica Neue"/>
              <a:cs typeface="Helvetica Neue"/>
              <a:sym typeface="Helvetica Neue"/>
            </a:endParaRPr>
          </a:p>
        </p:txBody>
      </p:sp>
      <p:sp>
        <p:nvSpPr>
          <p:cNvPr id="145" name="Google Shape;145;p21"/>
          <p:cNvSpPr/>
          <p:nvPr/>
        </p:nvSpPr>
        <p:spPr>
          <a:xfrm>
            <a:off x="5841288" y="3686025"/>
            <a:ext cx="250800" cy="268500"/>
          </a:xfrm>
          <a:prstGeom prst="downArrow">
            <a:avLst>
              <a:gd name="adj1" fmla="val 50000"/>
              <a:gd name="adj2" fmla="val 50000"/>
            </a:avLst>
          </a:prstGeom>
          <a:solidFill>
            <a:srgbClr val="D9D2E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7886750" y="3708575"/>
            <a:ext cx="250800" cy="268500"/>
          </a:xfrm>
          <a:prstGeom prst="downArrow">
            <a:avLst>
              <a:gd name="adj1" fmla="val 50000"/>
              <a:gd name="adj2"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txBox="1"/>
          <p:nvPr/>
        </p:nvSpPr>
        <p:spPr>
          <a:xfrm>
            <a:off x="6451713" y="2693488"/>
            <a:ext cx="8964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Backfills</a:t>
            </a:r>
            <a:endParaRPr sz="800">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4">
                                            <p:txEl>
                                              <p:pRg st="0" end="0"/>
                                            </p:txEl>
                                          </p:spTgt>
                                        </p:tgtEl>
                                        <p:attrNameLst>
                                          <p:attrName>style.visibility</p:attrName>
                                        </p:attrNameLst>
                                      </p:cBhvr>
                                      <p:to>
                                        <p:strVal val="visible"/>
                                      </p:to>
                                    </p:set>
                                    <p:animEffect transition="in" filter="fade">
                                      <p:cBhvr>
                                        <p:cTn id="7" dur="1000"/>
                                        <p:tgtEl>
                                          <p:spTgt spid="1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4">
                                            <p:txEl>
                                              <p:pRg st="1" end="1"/>
                                            </p:txEl>
                                          </p:spTgt>
                                        </p:tgtEl>
                                        <p:attrNameLst>
                                          <p:attrName>style.visibility</p:attrName>
                                        </p:attrNameLst>
                                      </p:cBhvr>
                                      <p:to>
                                        <p:strVal val="visible"/>
                                      </p:to>
                                    </p:set>
                                    <p:animEffect transition="in" filter="fade">
                                      <p:cBhvr>
                                        <p:cTn id="12" dur="1000"/>
                                        <p:tgtEl>
                                          <p:spTgt spid="12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4">
                                            <p:txEl>
                                              <p:pRg st="2" end="2"/>
                                            </p:txEl>
                                          </p:spTgt>
                                        </p:tgtEl>
                                        <p:attrNameLst>
                                          <p:attrName>style.visibility</p:attrName>
                                        </p:attrNameLst>
                                      </p:cBhvr>
                                      <p:to>
                                        <p:strVal val="visible"/>
                                      </p:to>
                                    </p:set>
                                    <p:animEffect transition="in" filter="fade">
                                      <p:cBhvr>
                                        <p:cTn id="17" dur="1000"/>
                                        <p:tgtEl>
                                          <p:spTgt spid="12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4">
                                            <p:txEl>
                                              <p:pRg st="3" end="3"/>
                                            </p:txEl>
                                          </p:spTgt>
                                        </p:tgtEl>
                                        <p:attrNameLst>
                                          <p:attrName>style.visibility</p:attrName>
                                        </p:attrNameLst>
                                      </p:cBhvr>
                                      <p:to>
                                        <p:strVal val="visible"/>
                                      </p:to>
                                    </p:set>
                                    <p:animEffect transition="in" filter="fade">
                                      <p:cBhvr>
                                        <p:cTn id="22" dur="1000"/>
                                        <p:tgtEl>
                                          <p:spTgt spid="12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4">
                                            <p:txEl>
                                              <p:pRg st="4" end="4"/>
                                            </p:txEl>
                                          </p:spTgt>
                                        </p:tgtEl>
                                        <p:attrNameLst>
                                          <p:attrName>style.visibility</p:attrName>
                                        </p:attrNameLst>
                                      </p:cBhvr>
                                      <p:to>
                                        <p:strVal val="visible"/>
                                      </p:to>
                                    </p:set>
                                    <p:animEffect transition="in" filter="fade">
                                      <p:cBhvr>
                                        <p:cTn id="27" dur="1000"/>
                                        <p:tgtEl>
                                          <p:spTgt spid="12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4">
                                            <p:txEl>
                                              <p:pRg st="5" end="5"/>
                                            </p:txEl>
                                          </p:spTgt>
                                        </p:tgtEl>
                                        <p:attrNameLst>
                                          <p:attrName>style.visibility</p:attrName>
                                        </p:attrNameLst>
                                      </p:cBhvr>
                                      <p:to>
                                        <p:strVal val="visible"/>
                                      </p:to>
                                    </p:set>
                                    <p:animEffect transition="in" filter="fade">
                                      <p:cBhvr>
                                        <p:cTn id="32" dur="1000"/>
                                        <p:tgtEl>
                                          <p:spTgt spid="12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4">
                                            <p:txEl>
                                              <p:pRg st="6" end="6"/>
                                            </p:txEl>
                                          </p:spTgt>
                                        </p:tgtEl>
                                        <p:attrNameLst>
                                          <p:attrName>style.visibility</p:attrName>
                                        </p:attrNameLst>
                                      </p:cBhvr>
                                      <p:to>
                                        <p:strVal val="visible"/>
                                      </p:to>
                                    </p:set>
                                    <p:animEffect transition="in" filter="fade">
                                      <p:cBhvr>
                                        <p:cTn id="37" dur="1000"/>
                                        <p:tgtEl>
                                          <p:spTgt spid="12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2"/>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Doing more with the data lake</a:t>
            </a:r>
            <a:endParaRPr/>
          </a:p>
        </p:txBody>
      </p:sp>
      <p:sp>
        <p:nvSpPr>
          <p:cNvPr id="153" name="Google Shape;153;p22"/>
          <p:cNvSpPr txBox="1">
            <a:spLocks noGrp="1"/>
          </p:cNvSpPr>
          <p:nvPr>
            <p:ph type="subTitle" idx="1"/>
          </p:nvPr>
        </p:nvSpPr>
        <p:spPr>
          <a:xfrm>
            <a:off x="883744" y="889144"/>
            <a:ext cx="3565200" cy="264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t>considerations, pitfalls, challenges</a:t>
            </a:r>
            <a:endParaRPr dirty="0"/>
          </a:p>
        </p:txBody>
      </p:sp>
      <p:sp>
        <p:nvSpPr>
          <p:cNvPr id="154" name="Google Shape;154;p22"/>
          <p:cNvSpPr txBox="1">
            <a:spLocks noGrp="1"/>
          </p:cNvSpPr>
          <p:nvPr>
            <p:ph type="subTitle" idx="2"/>
          </p:nvPr>
        </p:nvSpPr>
        <p:spPr>
          <a:xfrm>
            <a:off x="861100" y="1441200"/>
            <a:ext cx="36105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Ad hoc queries on fresh data! </a:t>
            </a:r>
            <a:endParaRPr sz="1400" dirty="0">
              <a:solidFill>
                <a:schemeClr val="accent5"/>
              </a:solidFill>
            </a:endParaRPr>
          </a:p>
          <a:p>
            <a:pPr marL="457200" lvl="0" indent="-342900" algn="l" rtl="0">
              <a:spcBef>
                <a:spcPts val="800"/>
              </a:spcBef>
              <a:spcAft>
                <a:spcPts val="0"/>
              </a:spcAft>
              <a:buSzPts val="1800"/>
              <a:buChar char="●"/>
            </a:pPr>
            <a:r>
              <a:rPr lang="en" dirty="0"/>
              <a:t>Data lake best suited for large scale analysis</a:t>
            </a:r>
            <a:endParaRPr dirty="0"/>
          </a:p>
          <a:p>
            <a:pPr marL="457200" lvl="0" indent="-342900" algn="l" rtl="0">
              <a:spcBef>
                <a:spcPts val="0"/>
              </a:spcBef>
              <a:spcAft>
                <a:spcPts val="0"/>
              </a:spcAft>
              <a:buSzPts val="1800"/>
              <a:buChar char="●"/>
            </a:pPr>
            <a:r>
              <a:rPr lang="en" dirty="0"/>
              <a:t>Troubleshoot warning signs from real-time dash</a:t>
            </a:r>
            <a:endParaRPr dirty="0"/>
          </a:p>
          <a:p>
            <a:pPr marL="457200" lvl="0" indent="-342900" algn="l" rtl="0">
              <a:spcBef>
                <a:spcPts val="0"/>
              </a:spcBef>
              <a:spcAft>
                <a:spcPts val="0"/>
              </a:spcAft>
              <a:buSzPts val="1800"/>
              <a:buChar char="●"/>
            </a:pPr>
            <a:r>
              <a:rPr lang="en" dirty="0"/>
              <a:t>Often, data lake is not sufficiently upto date!</a:t>
            </a:r>
            <a:endParaRPr dirty="0"/>
          </a:p>
          <a:p>
            <a:pPr marL="457200" lvl="0" indent="0" algn="l" rtl="0">
              <a:spcBef>
                <a:spcPts val="800"/>
              </a:spcBef>
              <a:spcAft>
                <a:spcPts val="800"/>
              </a:spcAft>
              <a:buNone/>
            </a:pPr>
            <a:endParaRPr dirty="0"/>
          </a:p>
        </p:txBody>
      </p:sp>
      <p:sp>
        <p:nvSpPr>
          <p:cNvPr id="155" name="Google Shape;155;p22"/>
          <p:cNvSpPr txBox="1">
            <a:spLocks noGrp="1"/>
          </p:cNvSpPr>
          <p:nvPr>
            <p:ph type="subTitle" idx="2"/>
          </p:nvPr>
        </p:nvSpPr>
        <p:spPr>
          <a:xfrm>
            <a:off x="4860675" y="1441200"/>
            <a:ext cx="37851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Near-real-time is often sufficient!</a:t>
            </a:r>
            <a:endParaRPr sz="1400" dirty="0">
              <a:solidFill>
                <a:schemeClr val="accent5"/>
              </a:solidFill>
            </a:endParaRPr>
          </a:p>
          <a:p>
            <a:pPr marL="457200" lvl="0" indent="-342900" algn="l" rtl="0">
              <a:spcBef>
                <a:spcPts val="800"/>
              </a:spcBef>
              <a:spcAft>
                <a:spcPts val="0"/>
              </a:spcAft>
              <a:buSzPts val="1800"/>
              <a:buChar char="●"/>
            </a:pPr>
            <a:r>
              <a:rPr lang="en" dirty="0"/>
              <a:t>Streaming &lt; Near-real-time  &lt; Batch</a:t>
            </a:r>
            <a:endParaRPr dirty="0"/>
          </a:p>
          <a:p>
            <a:pPr marL="457200" lvl="0" indent="-342900" algn="l" rtl="0">
              <a:spcBef>
                <a:spcPts val="0"/>
              </a:spcBef>
              <a:spcAft>
                <a:spcPts val="0"/>
              </a:spcAft>
              <a:buSzPts val="1800"/>
              <a:buChar char="●"/>
            </a:pPr>
            <a:r>
              <a:rPr lang="en" dirty="0"/>
              <a:t>Plenty of dashboards tolerate 5-10 mins staleness</a:t>
            </a:r>
            <a:endParaRPr dirty="0"/>
          </a:p>
          <a:p>
            <a:pPr marL="457200" lvl="0" indent="-342900" algn="l" rtl="0">
              <a:spcBef>
                <a:spcPts val="0"/>
              </a:spcBef>
              <a:spcAft>
                <a:spcPts val="0"/>
              </a:spcAft>
              <a:buSzPts val="1800"/>
              <a:buChar char="●"/>
            </a:pPr>
            <a:r>
              <a:rPr lang="en" dirty="0"/>
              <a:t>Enjoy increased efficiency from batching</a:t>
            </a:r>
            <a:endParaRPr dirty="0"/>
          </a:p>
        </p:txBody>
      </p:sp>
      <p:sp>
        <p:nvSpPr>
          <p:cNvPr id="156" name="Google Shape;156;p22"/>
          <p:cNvSpPr txBox="1">
            <a:spLocks noGrp="1"/>
          </p:cNvSpPr>
          <p:nvPr>
            <p:ph type="subTitle" idx="2"/>
          </p:nvPr>
        </p:nvSpPr>
        <p:spPr>
          <a:xfrm>
            <a:off x="4831575" y="3146800"/>
            <a:ext cx="38433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Keeping operational costs down!</a:t>
            </a:r>
            <a:endParaRPr sz="1400" dirty="0">
              <a:solidFill>
                <a:schemeClr val="accent5"/>
              </a:solidFill>
            </a:endParaRPr>
          </a:p>
          <a:p>
            <a:pPr marL="457200" lvl="0" indent="-342900" algn="l" rtl="0">
              <a:spcBef>
                <a:spcPts val="800"/>
              </a:spcBef>
              <a:spcAft>
                <a:spcPts val="0"/>
              </a:spcAft>
              <a:buSzPts val="1800"/>
              <a:buChar char="●"/>
            </a:pPr>
            <a:r>
              <a:rPr lang="en" dirty="0"/>
              <a:t>Data copying across systems cumbersome/expensive</a:t>
            </a:r>
            <a:endParaRPr dirty="0"/>
          </a:p>
          <a:p>
            <a:pPr marL="457200" lvl="0" indent="-342900" algn="l" rtl="0">
              <a:spcBef>
                <a:spcPts val="0"/>
              </a:spcBef>
              <a:spcAft>
                <a:spcPts val="0"/>
              </a:spcAft>
              <a:buSzPts val="1800"/>
              <a:buChar char="●"/>
            </a:pPr>
            <a:r>
              <a:rPr lang="en" dirty="0"/>
              <a:t>Devops/training on multiple systems</a:t>
            </a:r>
            <a:endParaRPr dirty="0"/>
          </a:p>
          <a:p>
            <a:pPr marL="457200" lvl="0" indent="-342900" algn="l" rtl="0">
              <a:spcBef>
                <a:spcPts val="0"/>
              </a:spcBef>
              <a:spcAft>
                <a:spcPts val="0"/>
              </a:spcAft>
              <a:buSzPts val="1800"/>
              <a:buChar char="●"/>
            </a:pPr>
            <a:r>
              <a:rPr lang="en" dirty="0"/>
              <a:t>Data lake (of some form) is a hard necessity anyway!</a:t>
            </a:r>
            <a:endParaRPr dirty="0"/>
          </a:p>
          <a:p>
            <a:pPr marL="457200" lvl="0" indent="0" algn="l" rtl="0">
              <a:spcBef>
                <a:spcPts val="800"/>
              </a:spcBef>
              <a:spcAft>
                <a:spcPts val="800"/>
              </a:spcAft>
              <a:buNone/>
            </a:pPr>
            <a:endParaRPr dirty="0"/>
          </a:p>
        </p:txBody>
      </p:sp>
      <p:sp>
        <p:nvSpPr>
          <p:cNvPr id="157" name="Google Shape;157;p22"/>
          <p:cNvSpPr txBox="1">
            <a:spLocks noGrp="1"/>
          </p:cNvSpPr>
          <p:nvPr>
            <p:ph type="subTitle" idx="2"/>
          </p:nvPr>
        </p:nvSpPr>
        <p:spPr>
          <a:xfrm>
            <a:off x="744700" y="3146800"/>
            <a:ext cx="3843300" cy="15234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1400" dirty="0">
                <a:solidFill>
                  <a:schemeClr val="accent5"/>
                </a:solidFill>
              </a:rPr>
              <a:t>Lack of mature data abstractions</a:t>
            </a:r>
            <a:endParaRPr sz="1400" dirty="0">
              <a:solidFill>
                <a:schemeClr val="accent5"/>
              </a:solidFill>
            </a:endParaRPr>
          </a:p>
          <a:p>
            <a:pPr marL="457200" lvl="0" indent="-342900" algn="l" rtl="0">
              <a:spcBef>
                <a:spcPts val="800"/>
              </a:spcBef>
              <a:spcAft>
                <a:spcPts val="0"/>
              </a:spcAft>
              <a:buSzPts val="1800"/>
              <a:buChar char="●"/>
            </a:pPr>
            <a:r>
              <a:rPr lang="en" dirty="0"/>
              <a:t>Keep file sizes in check</a:t>
            </a:r>
            <a:endParaRPr dirty="0"/>
          </a:p>
          <a:p>
            <a:pPr marL="457200" lvl="0" indent="-342900" algn="l" rtl="0">
              <a:spcBef>
                <a:spcPts val="0"/>
              </a:spcBef>
              <a:spcAft>
                <a:spcPts val="0"/>
              </a:spcAft>
              <a:buSzPts val="1800"/>
              <a:buChar char="●"/>
            </a:pPr>
            <a:r>
              <a:rPr lang="en" dirty="0"/>
              <a:t>Poor handling of mutable data</a:t>
            </a:r>
            <a:endParaRPr dirty="0"/>
          </a:p>
          <a:p>
            <a:pPr marL="457200" lvl="0" indent="-342900" algn="l" rtl="0">
              <a:spcBef>
                <a:spcPts val="0"/>
              </a:spcBef>
              <a:spcAft>
                <a:spcPts val="0"/>
              </a:spcAft>
              <a:buSzPts val="1800"/>
              <a:buChar char="●"/>
            </a:pPr>
            <a:r>
              <a:rPr lang="en" dirty="0"/>
              <a:t>Large batch interval directly related to partition rewriting costs </a:t>
            </a:r>
            <a:endParaRPr dirty="0"/>
          </a:p>
          <a:p>
            <a:pPr marL="457200" lvl="0" indent="0" algn="l" rtl="0">
              <a:spcBef>
                <a:spcPts val="800"/>
              </a:spcBef>
              <a:spcAft>
                <a:spcPts val="8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gtEl>
                                        <p:attrNameLst>
                                          <p:attrName>style.visibility</p:attrName>
                                        </p:attrNameLst>
                                      </p:cBhvr>
                                      <p:to>
                                        <p:strVal val="visible"/>
                                      </p:to>
                                    </p:set>
                                    <p:animEffect transition="in" filter="fade">
                                      <p:cBhvr>
                                        <p:cTn id="7" dur="1000"/>
                                        <p:tgtEl>
                                          <p:spTgt spid="15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5"/>
                                        </p:tgtEl>
                                        <p:attrNameLst>
                                          <p:attrName>style.visibility</p:attrName>
                                        </p:attrNameLst>
                                      </p:cBhvr>
                                      <p:to>
                                        <p:strVal val="visible"/>
                                      </p:to>
                                    </p:set>
                                    <p:animEffect transition="in" filter="fade">
                                      <p:cBhvr>
                                        <p:cTn id="12" dur="1000"/>
                                        <p:tgtEl>
                                          <p:spTgt spid="15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6"/>
                                        </p:tgtEl>
                                        <p:attrNameLst>
                                          <p:attrName>style.visibility</p:attrName>
                                        </p:attrNameLst>
                                      </p:cBhvr>
                                      <p:to>
                                        <p:strVal val="visible"/>
                                      </p:to>
                                    </p:set>
                                    <p:animEffect transition="in" filter="fade">
                                      <p:cBhvr>
                                        <p:cTn id="17" dur="1000"/>
                                        <p:tgtEl>
                                          <p:spTgt spid="15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7"/>
                                        </p:tgtEl>
                                        <p:attrNameLst>
                                          <p:attrName>style.visibility</p:attrName>
                                        </p:attrNameLst>
                                      </p:cBhvr>
                                      <p:to>
                                        <p:strVal val="visible"/>
                                      </p:to>
                                    </p:set>
                                    <p:animEffect transition="in" filter="fade">
                                      <p:cBhvr>
                                        <p:cTn id="22"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p:nvPr/>
        </p:nvSpPr>
        <p:spPr>
          <a:xfrm>
            <a:off x="283500" y="168025"/>
            <a:ext cx="8589300" cy="12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Helvetica Neue"/>
                <a:ea typeface="Helvetica Neue"/>
                <a:cs typeface="Helvetica Neue"/>
                <a:sym typeface="Helvetica Neue"/>
              </a:rPr>
              <a:t>Introducing:</a:t>
            </a:r>
            <a:r>
              <a:rPr lang="en" sz="2600">
                <a:latin typeface="Helvetica Neue"/>
                <a:ea typeface="Helvetica Neue"/>
                <a:cs typeface="Helvetica Neue"/>
                <a:sym typeface="Helvetica Neue"/>
              </a:rPr>
              <a:t> HUDI</a:t>
            </a:r>
            <a:endParaRPr sz="2600">
              <a:solidFill>
                <a:srgbClr val="12939A"/>
              </a:solidFill>
              <a:latin typeface="Helvetica Neue"/>
              <a:ea typeface="Helvetica Neue"/>
              <a:cs typeface="Helvetica Neue"/>
              <a:sym typeface="Helvetica Neue"/>
            </a:endParaRPr>
          </a:p>
          <a:p>
            <a:pPr marL="0" lvl="0" indent="0" algn="l" rtl="0">
              <a:spcBef>
                <a:spcPts val="0"/>
              </a:spcBef>
              <a:spcAft>
                <a:spcPts val="0"/>
              </a:spcAft>
              <a:buNone/>
            </a:pPr>
            <a:r>
              <a:rPr lang="en" sz="2600">
                <a:solidFill>
                  <a:schemeClr val="dk1"/>
                </a:solidFill>
                <a:latin typeface="Helvetica Neue"/>
                <a:ea typeface="Helvetica Neue"/>
                <a:cs typeface="Helvetica Neue"/>
                <a:sym typeface="Helvetica Neue"/>
              </a:rPr>
              <a:t>(</a:t>
            </a:r>
            <a:r>
              <a:rPr lang="en" sz="2600">
                <a:solidFill>
                  <a:srgbClr val="12939A"/>
                </a:solidFill>
                <a:latin typeface="Helvetica Neue"/>
                <a:ea typeface="Helvetica Neue"/>
                <a:cs typeface="Helvetica Neue"/>
                <a:sym typeface="Helvetica Neue"/>
              </a:rPr>
              <a:t>H</a:t>
            </a:r>
            <a:r>
              <a:rPr lang="en" sz="2600">
                <a:solidFill>
                  <a:schemeClr val="dk1"/>
                </a:solidFill>
                <a:latin typeface="Helvetica Neue"/>
                <a:ea typeface="Helvetica Neue"/>
                <a:cs typeface="Helvetica Neue"/>
                <a:sym typeface="Helvetica Neue"/>
              </a:rPr>
              <a:t>adoop </a:t>
            </a:r>
            <a:r>
              <a:rPr lang="en" sz="2600">
                <a:solidFill>
                  <a:srgbClr val="12939A"/>
                </a:solidFill>
                <a:latin typeface="Helvetica Neue"/>
                <a:ea typeface="Helvetica Neue"/>
                <a:cs typeface="Helvetica Neue"/>
                <a:sym typeface="Helvetica Neue"/>
              </a:rPr>
              <a:t>U</a:t>
            </a:r>
            <a:r>
              <a:rPr lang="en" sz="2600">
                <a:solidFill>
                  <a:schemeClr val="dk1"/>
                </a:solidFill>
                <a:latin typeface="Helvetica Neue"/>
                <a:ea typeface="Helvetica Neue"/>
                <a:cs typeface="Helvetica Neue"/>
                <a:sym typeface="Helvetica Neue"/>
              </a:rPr>
              <a:t>pserts an</a:t>
            </a:r>
            <a:r>
              <a:rPr lang="en" sz="2600">
                <a:solidFill>
                  <a:srgbClr val="12939A"/>
                </a:solidFill>
                <a:latin typeface="Helvetica Neue"/>
                <a:ea typeface="Helvetica Neue"/>
                <a:cs typeface="Helvetica Neue"/>
                <a:sym typeface="Helvetica Neue"/>
              </a:rPr>
              <a:t>D</a:t>
            </a:r>
            <a:r>
              <a:rPr lang="en" sz="2600">
                <a:solidFill>
                  <a:schemeClr val="dk1"/>
                </a:solidFill>
                <a:latin typeface="Helvetica Neue"/>
                <a:ea typeface="Helvetica Neue"/>
                <a:cs typeface="Helvetica Neue"/>
                <a:sym typeface="Helvetica Neue"/>
              </a:rPr>
              <a:t> </a:t>
            </a:r>
            <a:r>
              <a:rPr lang="en" sz="2600">
                <a:solidFill>
                  <a:srgbClr val="12939A"/>
                </a:solidFill>
                <a:latin typeface="Helvetica Neue"/>
                <a:ea typeface="Helvetica Neue"/>
                <a:cs typeface="Helvetica Neue"/>
                <a:sym typeface="Helvetica Neue"/>
              </a:rPr>
              <a:t>I</a:t>
            </a:r>
            <a:r>
              <a:rPr lang="en" sz="2600">
                <a:solidFill>
                  <a:schemeClr val="dk1"/>
                </a:solidFill>
                <a:latin typeface="Helvetica Neue"/>
                <a:ea typeface="Helvetica Neue"/>
                <a:cs typeface="Helvetica Neue"/>
                <a:sym typeface="Helvetica Neue"/>
              </a:rPr>
              <a:t>ncrementals)</a:t>
            </a:r>
            <a:endParaRPr sz="2600">
              <a:solidFill>
                <a:schemeClr val="dk1"/>
              </a:solidFill>
              <a:latin typeface="Helvetica Neue"/>
              <a:ea typeface="Helvetica Neue"/>
              <a:cs typeface="Helvetica Neue"/>
              <a:sym typeface="Helvetica Neue"/>
            </a:endParaRPr>
          </a:p>
        </p:txBody>
      </p:sp>
      <p:sp>
        <p:nvSpPr>
          <p:cNvPr id="163" name="Google Shape;163;p23"/>
          <p:cNvSpPr txBox="1"/>
          <p:nvPr/>
        </p:nvSpPr>
        <p:spPr>
          <a:xfrm>
            <a:off x="283500" y="1473025"/>
            <a:ext cx="4014600" cy="212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dirty="0">
                <a:solidFill>
                  <a:srgbClr val="12939A"/>
                </a:solidFill>
                <a:latin typeface="Helvetica Neue"/>
                <a:ea typeface="Helvetica Neue"/>
                <a:cs typeface="Helvetica Neue"/>
                <a:sym typeface="Helvetica Neue"/>
              </a:rPr>
              <a:t>Storage Abstraction</a:t>
            </a:r>
            <a:r>
              <a:rPr lang="en" sz="1600" dirty="0">
                <a:latin typeface="Helvetica Neue"/>
                <a:ea typeface="Helvetica Neue"/>
                <a:cs typeface="Helvetica Neue"/>
                <a:sym typeface="Helvetica Neue"/>
              </a:rPr>
              <a:t> </a:t>
            </a:r>
            <a:r>
              <a:rPr lang="en" sz="1600" dirty="0">
                <a:solidFill>
                  <a:schemeClr val="dk2"/>
                </a:solidFill>
                <a:latin typeface="Helvetica Neue"/>
                <a:ea typeface="Helvetica Neue"/>
                <a:cs typeface="Helvetica Neue"/>
                <a:sym typeface="Helvetica Neue"/>
              </a:rPr>
              <a:t>to</a:t>
            </a:r>
            <a:endParaRPr sz="1600" dirty="0">
              <a:solidFill>
                <a:schemeClr val="dk2"/>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chemeClr val="dk2"/>
              </a:buClr>
              <a:buSzPts val="1600"/>
              <a:buFont typeface="Helvetica Neue"/>
              <a:buChar char="-"/>
            </a:pPr>
            <a:r>
              <a:rPr lang="en" sz="1600" dirty="0">
                <a:solidFill>
                  <a:schemeClr val="dk2"/>
                </a:solidFill>
                <a:latin typeface="Helvetica Neue"/>
                <a:ea typeface="Helvetica Neue"/>
                <a:cs typeface="Helvetica Neue"/>
                <a:sym typeface="Helvetica Neue"/>
              </a:rPr>
              <a:t>Apply mutations to dataset </a:t>
            </a:r>
            <a:endParaRPr sz="1600" dirty="0">
              <a:solidFill>
                <a:schemeClr val="dk2"/>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chemeClr val="dk2"/>
              </a:buClr>
              <a:buSzPts val="1600"/>
              <a:buFont typeface="Helvetica Neue"/>
              <a:buChar char="-"/>
            </a:pPr>
            <a:r>
              <a:rPr lang="en" sz="1600" dirty="0">
                <a:solidFill>
                  <a:schemeClr val="dk2"/>
                </a:solidFill>
                <a:latin typeface="Helvetica Neue"/>
                <a:ea typeface="Helvetica Neue"/>
                <a:cs typeface="Helvetica Neue"/>
                <a:sym typeface="Helvetica Neue"/>
              </a:rPr>
              <a:t>Pull changelog incrementally</a:t>
            </a:r>
            <a:endParaRPr sz="1600" dirty="0">
              <a:solidFill>
                <a:schemeClr val="dk2"/>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r>
              <a:rPr lang="en" sz="1600" dirty="0">
                <a:solidFill>
                  <a:srgbClr val="12939A"/>
                </a:solidFill>
                <a:latin typeface="Helvetica Neue"/>
                <a:ea typeface="Helvetica Neue"/>
                <a:cs typeface="Helvetica Neue"/>
                <a:sym typeface="Helvetica Neue"/>
              </a:rPr>
              <a:t>Spark Library</a:t>
            </a:r>
            <a:endParaRPr sz="1600" dirty="0">
              <a:solidFill>
                <a:srgbClr val="12939A"/>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rgbClr val="424242"/>
              </a:buClr>
              <a:buSzPts val="1600"/>
              <a:buFont typeface="Helvetica Neue"/>
              <a:buChar char="-"/>
            </a:pPr>
            <a:r>
              <a:rPr lang="en" sz="1600" dirty="0">
                <a:solidFill>
                  <a:srgbClr val="424242"/>
                </a:solidFill>
                <a:latin typeface="Helvetica Neue"/>
                <a:ea typeface="Helvetica Neue"/>
                <a:cs typeface="Helvetica Neue"/>
                <a:sym typeface="Helvetica Neue"/>
              </a:rPr>
              <a:t>Scales horizontally like any job</a:t>
            </a:r>
            <a:endParaRPr sz="1600" dirty="0">
              <a:solidFill>
                <a:srgbClr val="424242"/>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rgbClr val="424242"/>
              </a:buClr>
              <a:buSzPts val="1600"/>
              <a:buFont typeface="Helvetica Neue"/>
              <a:buChar char="-"/>
            </a:pPr>
            <a:r>
              <a:rPr lang="en" sz="1600" dirty="0">
                <a:solidFill>
                  <a:srgbClr val="424242"/>
                </a:solidFill>
                <a:latin typeface="Helvetica Neue"/>
                <a:ea typeface="Helvetica Neue"/>
                <a:cs typeface="Helvetica Neue"/>
                <a:sym typeface="Helvetica Neue"/>
              </a:rPr>
              <a:t>Stores dataset directly on HDFS </a:t>
            </a:r>
            <a:endParaRPr sz="1600" dirty="0">
              <a:solidFill>
                <a:srgbClr val="424242"/>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sz="1600" dirty="0">
              <a:latin typeface="Helvetica Neue"/>
              <a:ea typeface="Helvetica Neue"/>
              <a:cs typeface="Helvetica Neue"/>
              <a:sym typeface="Helvetica Neue"/>
            </a:endParaRPr>
          </a:p>
        </p:txBody>
      </p:sp>
      <p:sp>
        <p:nvSpPr>
          <p:cNvPr id="164" name="Google Shape;164;p23"/>
          <p:cNvSpPr/>
          <p:nvPr/>
        </p:nvSpPr>
        <p:spPr>
          <a:xfrm>
            <a:off x="6067611" y="2616851"/>
            <a:ext cx="1134275" cy="980400"/>
          </a:xfrm>
          <a:prstGeom prst="flowChartMagneticDisk">
            <a:avLst/>
          </a:prstGeom>
          <a:solidFill>
            <a:srgbClr val="EEEEEE"/>
          </a:solidFill>
          <a:ln w="9525" cap="flat" cmpd="sng">
            <a:solidFill>
              <a:srgbClr val="666666"/>
            </a:solidFill>
            <a:prstDash val="solid"/>
            <a:round/>
            <a:headEnd type="none" w="sm" len="sm"/>
            <a:tailEnd type="none" w="sm" len="sm"/>
          </a:ln>
        </p:spPr>
        <p:txBody>
          <a:bodyPr spcFirstLastPara="1" wrap="square" lIns="34275" tIns="34275" rIns="34275" bIns="34275" anchor="ctr" anchorCtr="0">
            <a:noAutofit/>
          </a:bodyPr>
          <a:lstStyle/>
          <a:p>
            <a:pPr marL="0" lvl="0" indent="0" algn="ctr" rtl="0">
              <a:spcBef>
                <a:spcPts val="0"/>
              </a:spcBef>
              <a:spcAft>
                <a:spcPts val="0"/>
              </a:spcAft>
              <a:buNone/>
            </a:pPr>
            <a:endParaRPr sz="1400">
              <a:latin typeface="Calibri"/>
              <a:ea typeface="Calibri"/>
              <a:cs typeface="Calibri"/>
              <a:sym typeface="Calibri"/>
            </a:endParaRPr>
          </a:p>
        </p:txBody>
      </p:sp>
      <p:sp>
        <p:nvSpPr>
          <p:cNvPr id="165" name="Google Shape;165;p23"/>
          <p:cNvSpPr/>
          <p:nvPr/>
        </p:nvSpPr>
        <p:spPr>
          <a:xfrm>
            <a:off x="5230988" y="2883877"/>
            <a:ext cx="761100" cy="390600"/>
          </a:xfrm>
          <a:prstGeom prst="rightArrow">
            <a:avLst>
              <a:gd name="adj1" fmla="val 50000"/>
              <a:gd name="adj2" fmla="val 50000"/>
            </a:avLst>
          </a:prstGeom>
          <a:solidFill>
            <a:schemeClr val="lt2"/>
          </a:solidFill>
          <a:ln w="9525" cap="flat" cmpd="sng">
            <a:solidFill>
              <a:srgbClr val="666666"/>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sz="1400">
              <a:latin typeface="Calibri"/>
              <a:ea typeface="Calibri"/>
              <a:cs typeface="Calibri"/>
              <a:sym typeface="Calibri"/>
            </a:endParaRPr>
          </a:p>
        </p:txBody>
      </p:sp>
      <p:sp>
        <p:nvSpPr>
          <p:cNvPr id="166" name="Google Shape;166;p23"/>
          <p:cNvSpPr txBox="1"/>
          <p:nvPr/>
        </p:nvSpPr>
        <p:spPr>
          <a:xfrm>
            <a:off x="5208494" y="3392538"/>
            <a:ext cx="806100" cy="5244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sz="1400" b="1">
                <a:solidFill>
                  <a:srgbClr val="741B47"/>
                </a:solidFill>
                <a:latin typeface="Calibri"/>
                <a:ea typeface="Calibri"/>
                <a:cs typeface="Calibri"/>
                <a:sym typeface="Calibri"/>
              </a:rPr>
              <a:t>Upsert</a:t>
            </a:r>
            <a:endParaRPr sz="1400" b="1">
              <a:solidFill>
                <a:srgbClr val="741B47"/>
              </a:solidFill>
              <a:latin typeface="Calibri"/>
              <a:ea typeface="Calibri"/>
              <a:cs typeface="Calibri"/>
              <a:sym typeface="Calibri"/>
            </a:endParaRPr>
          </a:p>
          <a:p>
            <a:pPr marL="0" lvl="0" indent="0" algn="ctr" rtl="0">
              <a:spcBef>
                <a:spcPts val="0"/>
              </a:spcBef>
              <a:spcAft>
                <a:spcPts val="0"/>
              </a:spcAft>
              <a:buNone/>
            </a:pPr>
            <a:r>
              <a:rPr lang="en" sz="1200" b="1">
                <a:solidFill>
                  <a:srgbClr val="741B47"/>
                </a:solidFill>
                <a:latin typeface="Calibri"/>
                <a:ea typeface="Calibri"/>
                <a:cs typeface="Calibri"/>
                <a:sym typeface="Calibri"/>
              </a:rPr>
              <a:t>(Spark)</a:t>
            </a:r>
            <a:endParaRPr sz="1200" b="1">
              <a:solidFill>
                <a:srgbClr val="741B47"/>
              </a:solidFill>
              <a:latin typeface="Calibri"/>
              <a:ea typeface="Calibri"/>
              <a:cs typeface="Calibri"/>
              <a:sym typeface="Calibri"/>
            </a:endParaRPr>
          </a:p>
        </p:txBody>
      </p:sp>
      <p:sp>
        <p:nvSpPr>
          <p:cNvPr id="167" name="Google Shape;167;p23"/>
          <p:cNvSpPr txBox="1"/>
          <p:nvPr/>
        </p:nvSpPr>
        <p:spPr>
          <a:xfrm>
            <a:off x="4298025" y="2911730"/>
            <a:ext cx="885000" cy="3906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sz="1400">
                <a:latin typeface="Calibri"/>
                <a:ea typeface="Calibri"/>
                <a:cs typeface="Calibri"/>
                <a:sym typeface="Calibri"/>
              </a:rPr>
              <a:t>Changelog</a:t>
            </a:r>
            <a:endParaRPr sz="14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ctr" rtl="0">
              <a:spcBef>
                <a:spcPts val="0"/>
              </a:spcBef>
              <a:spcAft>
                <a:spcPts val="0"/>
              </a:spcAft>
              <a:buNone/>
            </a:pPr>
            <a:endParaRPr sz="1400">
              <a:latin typeface="Calibri"/>
              <a:ea typeface="Calibri"/>
              <a:cs typeface="Calibri"/>
              <a:sym typeface="Calibri"/>
            </a:endParaRPr>
          </a:p>
        </p:txBody>
      </p:sp>
      <p:sp>
        <p:nvSpPr>
          <p:cNvPr id="168" name="Google Shape;168;p23"/>
          <p:cNvSpPr/>
          <p:nvPr/>
        </p:nvSpPr>
        <p:spPr>
          <a:xfrm>
            <a:off x="7361477" y="2911750"/>
            <a:ext cx="806100" cy="390600"/>
          </a:xfrm>
          <a:prstGeom prst="rightArrow">
            <a:avLst>
              <a:gd name="adj1" fmla="val 50000"/>
              <a:gd name="adj2" fmla="val 50000"/>
            </a:avLst>
          </a:prstGeom>
          <a:solidFill>
            <a:schemeClr val="lt2"/>
          </a:solidFill>
          <a:ln w="9525" cap="flat" cmpd="sng">
            <a:solidFill>
              <a:srgbClr val="666666"/>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sz="1400">
              <a:latin typeface="Calibri"/>
              <a:ea typeface="Calibri"/>
              <a:cs typeface="Calibri"/>
              <a:sym typeface="Calibri"/>
            </a:endParaRPr>
          </a:p>
        </p:txBody>
      </p:sp>
      <p:sp>
        <p:nvSpPr>
          <p:cNvPr id="169" name="Google Shape;169;p23"/>
          <p:cNvSpPr txBox="1"/>
          <p:nvPr/>
        </p:nvSpPr>
        <p:spPr>
          <a:xfrm>
            <a:off x="8167574" y="2939658"/>
            <a:ext cx="858900" cy="3348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None/>
            </a:pPr>
            <a:r>
              <a:rPr lang="en" sz="1400">
                <a:latin typeface="Calibri"/>
                <a:ea typeface="Calibri"/>
                <a:cs typeface="Calibri"/>
                <a:sym typeface="Calibri"/>
              </a:rPr>
              <a:t>Changelog</a:t>
            </a:r>
            <a:endParaRPr sz="1400">
              <a:latin typeface="Calibri"/>
              <a:ea typeface="Calibri"/>
              <a:cs typeface="Calibri"/>
              <a:sym typeface="Calibri"/>
            </a:endParaRPr>
          </a:p>
        </p:txBody>
      </p:sp>
      <p:sp>
        <p:nvSpPr>
          <p:cNvPr id="170" name="Google Shape;170;p23"/>
          <p:cNvSpPr txBox="1"/>
          <p:nvPr/>
        </p:nvSpPr>
        <p:spPr>
          <a:xfrm>
            <a:off x="7126400" y="3337550"/>
            <a:ext cx="1398600" cy="7260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sz="1400" b="1">
                <a:solidFill>
                  <a:srgbClr val="741B47"/>
                </a:solidFill>
                <a:latin typeface="Calibri"/>
                <a:ea typeface="Calibri"/>
                <a:cs typeface="Calibri"/>
                <a:sym typeface="Calibri"/>
              </a:rPr>
              <a:t>Incr Pull</a:t>
            </a:r>
            <a:endParaRPr sz="1400" b="1">
              <a:solidFill>
                <a:srgbClr val="741B47"/>
              </a:solidFill>
              <a:latin typeface="Calibri"/>
              <a:ea typeface="Calibri"/>
              <a:cs typeface="Calibri"/>
              <a:sym typeface="Calibri"/>
            </a:endParaRPr>
          </a:p>
          <a:p>
            <a:pPr marL="0" lvl="0" indent="0" algn="ctr" rtl="0">
              <a:spcBef>
                <a:spcPts val="0"/>
              </a:spcBef>
              <a:spcAft>
                <a:spcPts val="0"/>
              </a:spcAft>
              <a:buNone/>
            </a:pPr>
            <a:r>
              <a:rPr lang="en" sz="1200" b="1">
                <a:solidFill>
                  <a:srgbClr val="741B47"/>
                </a:solidFill>
                <a:latin typeface="Calibri"/>
                <a:ea typeface="Calibri"/>
                <a:cs typeface="Calibri"/>
                <a:sym typeface="Calibri"/>
              </a:rPr>
              <a:t>(Hive/Spark/Presto)</a:t>
            </a:r>
            <a:endParaRPr sz="1200" b="1">
              <a:solidFill>
                <a:srgbClr val="741B47"/>
              </a:solidFill>
              <a:latin typeface="Calibri"/>
              <a:ea typeface="Calibri"/>
              <a:cs typeface="Calibri"/>
              <a:sym typeface="Calibri"/>
            </a:endParaRPr>
          </a:p>
        </p:txBody>
      </p:sp>
      <p:sp>
        <p:nvSpPr>
          <p:cNvPr id="171" name="Google Shape;171;p23"/>
          <p:cNvSpPr/>
          <p:nvPr/>
        </p:nvSpPr>
        <p:spPr>
          <a:xfrm rot="-5400000">
            <a:off x="6338638" y="2082822"/>
            <a:ext cx="592200" cy="390600"/>
          </a:xfrm>
          <a:prstGeom prst="rightArrow">
            <a:avLst>
              <a:gd name="adj1" fmla="val 50000"/>
              <a:gd name="adj2" fmla="val 50000"/>
            </a:avLst>
          </a:prstGeom>
          <a:solidFill>
            <a:schemeClr val="lt2"/>
          </a:solidFill>
          <a:ln w="9525" cap="flat" cmpd="sng">
            <a:solidFill>
              <a:srgbClr val="666666"/>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sz="1400">
              <a:latin typeface="Calibri"/>
              <a:ea typeface="Calibri"/>
              <a:cs typeface="Calibri"/>
              <a:sym typeface="Calibri"/>
            </a:endParaRPr>
          </a:p>
        </p:txBody>
      </p:sp>
      <p:sp>
        <p:nvSpPr>
          <p:cNvPr id="172" name="Google Shape;172;p23"/>
          <p:cNvSpPr txBox="1"/>
          <p:nvPr/>
        </p:nvSpPr>
        <p:spPr>
          <a:xfrm>
            <a:off x="5992093" y="1647225"/>
            <a:ext cx="1398600" cy="334800"/>
          </a:xfrm>
          <a:prstGeom prst="rect">
            <a:avLst/>
          </a:prstGeom>
          <a:noFill/>
          <a:ln>
            <a:noFill/>
          </a:ln>
        </p:spPr>
        <p:txBody>
          <a:bodyPr spcFirstLastPara="1" wrap="square" lIns="34275" tIns="34275" rIns="34275" bIns="34275" anchor="ctr" anchorCtr="0">
            <a:noAutofit/>
          </a:bodyPr>
          <a:lstStyle/>
          <a:p>
            <a:pPr marL="0" lvl="0" indent="0" algn="ctr" rtl="0">
              <a:spcBef>
                <a:spcPts val="0"/>
              </a:spcBef>
              <a:spcAft>
                <a:spcPts val="0"/>
              </a:spcAft>
              <a:buNone/>
            </a:pPr>
            <a:r>
              <a:rPr lang="en" sz="1400">
                <a:latin typeface="Calibri"/>
                <a:ea typeface="Calibri"/>
                <a:cs typeface="Calibri"/>
                <a:sym typeface="Calibri"/>
              </a:rPr>
              <a:t>Normal Table</a:t>
            </a:r>
            <a:endParaRPr sz="1400">
              <a:latin typeface="Calibri"/>
              <a:ea typeface="Calibri"/>
              <a:cs typeface="Calibri"/>
              <a:sym typeface="Calibri"/>
            </a:endParaRPr>
          </a:p>
          <a:p>
            <a:pPr marL="0" lvl="0" indent="0" algn="ctr" rtl="0">
              <a:spcBef>
                <a:spcPts val="0"/>
              </a:spcBef>
              <a:spcAft>
                <a:spcPts val="0"/>
              </a:spcAft>
              <a:buNone/>
            </a:pPr>
            <a:r>
              <a:rPr lang="en" sz="1200">
                <a:latin typeface="Calibri"/>
                <a:ea typeface="Calibri"/>
                <a:cs typeface="Calibri"/>
                <a:sym typeface="Calibri"/>
              </a:rPr>
              <a:t>(Hive/Spark/Presto)</a:t>
            </a:r>
            <a:endParaRPr sz="1200">
              <a:latin typeface="Calibri"/>
              <a:ea typeface="Calibri"/>
              <a:cs typeface="Calibri"/>
              <a:sym typeface="Calibri"/>
            </a:endParaRPr>
          </a:p>
        </p:txBody>
      </p:sp>
      <p:sp>
        <p:nvSpPr>
          <p:cNvPr id="173" name="Google Shape;173;p23"/>
          <p:cNvSpPr txBox="1"/>
          <p:nvPr/>
        </p:nvSpPr>
        <p:spPr>
          <a:xfrm>
            <a:off x="6192250" y="3337555"/>
            <a:ext cx="885000" cy="3906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latin typeface="Calibri"/>
                <a:ea typeface="Calibri"/>
                <a:cs typeface="Calibri"/>
                <a:sym typeface="Calibri"/>
              </a:rPr>
              <a:t>Dataset</a:t>
            </a:r>
            <a:endParaRPr sz="14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l" rtl="0">
              <a:spcBef>
                <a:spcPts val="0"/>
              </a:spcBef>
              <a:spcAft>
                <a:spcPts val="0"/>
              </a:spcAft>
              <a:buNone/>
            </a:pPr>
            <a:endParaRPr sz="1000">
              <a:latin typeface="Calibri"/>
              <a:ea typeface="Calibri"/>
              <a:cs typeface="Calibri"/>
              <a:sym typeface="Calibri"/>
            </a:endParaRPr>
          </a:p>
          <a:p>
            <a:pPr marL="0" lvl="0" indent="0" algn="ctr" rtl="0">
              <a:spcBef>
                <a:spcPts val="0"/>
              </a:spcBef>
              <a:spcAft>
                <a:spcPts val="0"/>
              </a:spcAft>
              <a:buNone/>
            </a:pPr>
            <a:endParaRPr sz="1400">
              <a:latin typeface="Calibri"/>
              <a:ea typeface="Calibri"/>
              <a:cs typeface="Calibri"/>
              <a:sym typeface="Calibri"/>
            </a:endParaRPr>
          </a:p>
        </p:txBody>
      </p:sp>
      <p:sp>
        <p:nvSpPr>
          <p:cNvPr id="174" name="Google Shape;174;p23"/>
          <p:cNvSpPr txBox="1"/>
          <p:nvPr/>
        </p:nvSpPr>
        <p:spPr>
          <a:xfrm>
            <a:off x="283500" y="3611150"/>
            <a:ext cx="3649200" cy="90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a:solidFill>
                  <a:srgbClr val="12939A"/>
                </a:solidFill>
                <a:latin typeface="Helvetica Neue"/>
                <a:ea typeface="Helvetica Neue"/>
                <a:cs typeface="Helvetica Neue"/>
                <a:sym typeface="Helvetica Neue"/>
              </a:rPr>
              <a:t>Open Source </a:t>
            </a:r>
            <a:endParaRPr sz="1600">
              <a:solidFill>
                <a:srgbClr val="12939A"/>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rgbClr val="0B5394"/>
              </a:buClr>
              <a:buSzPts val="1600"/>
              <a:buFont typeface="Helvetica Neue"/>
              <a:buChar char="-"/>
            </a:pPr>
            <a:r>
              <a:rPr lang="en" sz="1600" u="sng">
                <a:solidFill>
                  <a:srgbClr val="0B5394"/>
                </a:solidFill>
                <a:latin typeface="Helvetica Neue"/>
                <a:ea typeface="Helvetica Neue"/>
                <a:cs typeface="Helvetica Neue"/>
                <a:sym typeface="Helvetica Neue"/>
                <a:hlinkClick r:id="rId3"/>
              </a:rPr>
              <a:t>https://github.com/uber/hudi</a:t>
            </a:r>
            <a:endParaRPr sz="1600">
              <a:solidFill>
                <a:srgbClr val="0B5394"/>
              </a:solidFill>
              <a:latin typeface="Helvetica Neue"/>
              <a:ea typeface="Helvetica Neue"/>
              <a:cs typeface="Helvetica Neue"/>
              <a:sym typeface="Helvetica Neue"/>
            </a:endParaRPr>
          </a:p>
          <a:p>
            <a:pPr marL="457200" lvl="0" indent="-330200" algn="l" rtl="0">
              <a:lnSpc>
                <a:spcPct val="115000"/>
              </a:lnSpc>
              <a:spcBef>
                <a:spcPts val="0"/>
              </a:spcBef>
              <a:spcAft>
                <a:spcPts val="0"/>
              </a:spcAft>
              <a:buClr>
                <a:srgbClr val="0B5394"/>
              </a:buClr>
              <a:buSzPts val="1600"/>
              <a:buFont typeface="Helvetica Neue"/>
              <a:buChar char="-"/>
            </a:pPr>
            <a:r>
              <a:rPr lang="en" sz="1600" u="sng">
                <a:solidFill>
                  <a:srgbClr val="0B5394"/>
                </a:solidFill>
                <a:latin typeface="Helvetica Neue"/>
                <a:ea typeface="Helvetica Neue"/>
                <a:cs typeface="Helvetica Neue"/>
                <a:sym typeface="Helvetica Neue"/>
                <a:hlinkClick r:id="rId4"/>
              </a:rPr>
              <a:t>https://eng.uber.com/Hudi</a:t>
            </a:r>
            <a:endParaRPr sz="1600">
              <a:solidFill>
                <a:srgbClr val="0B5394"/>
              </a:solidFill>
              <a:latin typeface="Helvetica Neue"/>
              <a:ea typeface="Helvetica Neue"/>
              <a:cs typeface="Helvetica Neue"/>
              <a:sym typeface="Helvetica Neue"/>
            </a:endParaRPr>
          </a:p>
          <a:p>
            <a:pPr marL="0" lvl="0" indent="0" algn="l" rtl="0">
              <a:spcBef>
                <a:spcPts val="0"/>
              </a:spcBef>
              <a:spcAft>
                <a:spcPts val="0"/>
              </a:spcAft>
              <a:buNone/>
            </a:pPr>
            <a:endParaRPr/>
          </a:p>
        </p:txBody>
      </p:sp>
      <p:pic>
        <p:nvPicPr>
          <p:cNvPr id="175" name="Google Shape;175;p23"/>
          <p:cNvPicPr preferRelativeResize="0"/>
          <p:nvPr/>
        </p:nvPicPr>
        <p:blipFill rotWithShape="1">
          <a:blip r:embed="rId5">
            <a:alphaModFix/>
          </a:blip>
          <a:srcRect t="8568" b="8560"/>
          <a:stretch/>
        </p:blipFill>
        <p:spPr>
          <a:xfrm>
            <a:off x="6136338" y="3002750"/>
            <a:ext cx="996793" cy="334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3">
                                            <p:txEl>
                                              <p:pRg st="0" end="0"/>
                                            </p:txEl>
                                          </p:spTgt>
                                        </p:tgtEl>
                                        <p:attrNameLst>
                                          <p:attrName>style.visibility</p:attrName>
                                        </p:attrNameLst>
                                      </p:cBhvr>
                                      <p:to>
                                        <p:strVal val="visible"/>
                                      </p:to>
                                    </p:set>
                                    <p:animEffect transition="in" filter="fade">
                                      <p:cBhvr>
                                        <p:cTn id="7" dur="1000"/>
                                        <p:tgtEl>
                                          <p:spTgt spid="16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3">
                                            <p:txEl>
                                              <p:pRg st="1" end="1"/>
                                            </p:txEl>
                                          </p:spTgt>
                                        </p:tgtEl>
                                        <p:attrNameLst>
                                          <p:attrName>style.visibility</p:attrName>
                                        </p:attrNameLst>
                                      </p:cBhvr>
                                      <p:to>
                                        <p:strVal val="visible"/>
                                      </p:to>
                                    </p:set>
                                    <p:animEffect transition="in" filter="fade">
                                      <p:cBhvr>
                                        <p:cTn id="12" dur="1000"/>
                                        <p:tgtEl>
                                          <p:spTgt spid="16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3">
                                            <p:txEl>
                                              <p:pRg st="2" end="2"/>
                                            </p:txEl>
                                          </p:spTgt>
                                        </p:tgtEl>
                                        <p:attrNameLst>
                                          <p:attrName>style.visibility</p:attrName>
                                        </p:attrNameLst>
                                      </p:cBhvr>
                                      <p:to>
                                        <p:strVal val="visible"/>
                                      </p:to>
                                    </p:set>
                                    <p:animEffect transition="in" filter="fade">
                                      <p:cBhvr>
                                        <p:cTn id="17" dur="1000"/>
                                        <p:tgtEl>
                                          <p:spTgt spid="16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3">
                                            <p:txEl>
                                              <p:pRg st="3" end="3"/>
                                            </p:txEl>
                                          </p:spTgt>
                                        </p:tgtEl>
                                        <p:attrNameLst>
                                          <p:attrName>style.visibility</p:attrName>
                                        </p:attrNameLst>
                                      </p:cBhvr>
                                      <p:to>
                                        <p:strVal val="visible"/>
                                      </p:to>
                                    </p:set>
                                    <p:animEffect transition="in" filter="fade">
                                      <p:cBhvr>
                                        <p:cTn id="22" dur="1000"/>
                                        <p:tgtEl>
                                          <p:spTgt spid="16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3">
                                            <p:txEl>
                                              <p:pRg st="4" end="4"/>
                                            </p:txEl>
                                          </p:spTgt>
                                        </p:tgtEl>
                                        <p:attrNameLst>
                                          <p:attrName>style.visibility</p:attrName>
                                        </p:attrNameLst>
                                      </p:cBhvr>
                                      <p:to>
                                        <p:strVal val="visible"/>
                                      </p:to>
                                    </p:set>
                                    <p:animEffect transition="in" filter="fade">
                                      <p:cBhvr>
                                        <p:cTn id="27" dur="1000"/>
                                        <p:tgtEl>
                                          <p:spTgt spid="16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3">
                                            <p:txEl>
                                              <p:pRg st="5" end="5"/>
                                            </p:txEl>
                                          </p:spTgt>
                                        </p:tgtEl>
                                        <p:attrNameLst>
                                          <p:attrName>style.visibility</p:attrName>
                                        </p:attrNameLst>
                                      </p:cBhvr>
                                      <p:to>
                                        <p:strVal val="visible"/>
                                      </p:to>
                                    </p:set>
                                    <p:animEffect transition="in" filter="fade">
                                      <p:cBhvr>
                                        <p:cTn id="32" dur="1000"/>
                                        <p:tgtEl>
                                          <p:spTgt spid="16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63">
                                            <p:txEl>
                                              <p:pRg st="6" end="6"/>
                                            </p:txEl>
                                          </p:spTgt>
                                        </p:tgtEl>
                                        <p:attrNameLst>
                                          <p:attrName>style.visibility</p:attrName>
                                        </p:attrNameLst>
                                      </p:cBhvr>
                                      <p:to>
                                        <p:strVal val="visible"/>
                                      </p:to>
                                    </p:set>
                                    <p:animEffect transition="in" filter="fade">
                                      <p:cBhvr>
                                        <p:cTn id="37" dur="1000"/>
                                        <p:tgtEl>
                                          <p:spTgt spid="16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64"/>
                                        </p:tgtEl>
                                        <p:attrNameLst>
                                          <p:attrName>style.visibility</p:attrName>
                                        </p:attrNameLst>
                                      </p:cBhvr>
                                      <p:to>
                                        <p:strVal val="visible"/>
                                      </p:to>
                                    </p:set>
                                    <p:animEffect transition="in" filter="fade">
                                      <p:cBhvr>
                                        <p:cTn id="42" dur="1000"/>
                                        <p:tgtEl>
                                          <p:spTgt spid="16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73"/>
                                        </p:tgtEl>
                                        <p:attrNameLst>
                                          <p:attrName>style.visibility</p:attrName>
                                        </p:attrNameLst>
                                      </p:cBhvr>
                                      <p:to>
                                        <p:strVal val="visible"/>
                                      </p:to>
                                    </p:set>
                                    <p:animEffect transition="in" filter="fade">
                                      <p:cBhvr>
                                        <p:cTn id="47" dur="1000"/>
                                        <p:tgtEl>
                                          <p:spTgt spid="173"/>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75"/>
                                        </p:tgtEl>
                                        <p:attrNameLst>
                                          <p:attrName>style.visibility</p:attrName>
                                        </p:attrNameLst>
                                      </p:cBhvr>
                                      <p:to>
                                        <p:strVal val="visible"/>
                                      </p:to>
                                    </p:set>
                                    <p:animEffect transition="in" filter="fade">
                                      <p:cBhvr>
                                        <p:cTn id="52" dur="1000"/>
                                        <p:tgtEl>
                                          <p:spTgt spid="175"/>
                                        </p:tgtEl>
                                      </p:cBhvr>
                                    </p:animEffect>
                                  </p:childTnLst>
                                </p:cTn>
                              </p:par>
                              <p:par>
                                <p:cTn id="53" presetID="10" presetClass="entr" presetSubtype="0" fill="hold" nodeType="withEffect">
                                  <p:stCondLst>
                                    <p:cond delay="0"/>
                                  </p:stCondLst>
                                  <p:childTnLst>
                                    <p:set>
                                      <p:cBhvr>
                                        <p:cTn id="54" dur="1" fill="hold">
                                          <p:stCondLst>
                                            <p:cond delay="0"/>
                                          </p:stCondLst>
                                        </p:cTn>
                                        <p:tgtEl>
                                          <p:spTgt spid="165"/>
                                        </p:tgtEl>
                                        <p:attrNameLst>
                                          <p:attrName>style.visibility</p:attrName>
                                        </p:attrNameLst>
                                      </p:cBhvr>
                                      <p:to>
                                        <p:strVal val="visible"/>
                                      </p:to>
                                    </p:set>
                                    <p:animEffect transition="in" filter="fade">
                                      <p:cBhvr>
                                        <p:cTn id="55" dur="1000"/>
                                        <p:tgtEl>
                                          <p:spTgt spid="165"/>
                                        </p:tgtEl>
                                      </p:cBhvr>
                                    </p:animEffect>
                                  </p:childTnLst>
                                </p:cTn>
                              </p:par>
                              <p:par>
                                <p:cTn id="56" presetID="10" presetClass="entr" presetSubtype="0" fill="hold" nodeType="withEffect">
                                  <p:stCondLst>
                                    <p:cond delay="0"/>
                                  </p:stCondLst>
                                  <p:childTnLst>
                                    <p:set>
                                      <p:cBhvr>
                                        <p:cTn id="57" dur="1" fill="hold">
                                          <p:stCondLst>
                                            <p:cond delay="0"/>
                                          </p:stCondLst>
                                        </p:cTn>
                                        <p:tgtEl>
                                          <p:spTgt spid="166"/>
                                        </p:tgtEl>
                                        <p:attrNameLst>
                                          <p:attrName>style.visibility</p:attrName>
                                        </p:attrNameLst>
                                      </p:cBhvr>
                                      <p:to>
                                        <p:strVal val="visible"/>
                                      </p:to>
                                    </p:set>
                                    <p:animEffect transition="in" filter="fade">
                                      <p:cBhvr>
                                        <p:cTn id="58" dur="1000"/>
                                        <p:tgtEl>
                                          <p:spTgt spid="166"/>
                                        </p:tgtEl>
                                      </p:cBhvr>
                                    </p:animEffect>
                                  </p:childTnLst>
                                </p:cTn>
                              </p:par>
                              <p:par>
                                <p:cTn id="59" presetID="10" presetClass="entr" presetSubtype="0" fill="hold" nodeType="withEffect">
                                  <p:stCondLst>
                                    <p:cond delay="0"/>
                                  </p:stCondLst>
                                  <p:childTnLst>
                                    <p:set>
                                      <p:cBhvr>
                                        <p:cTn id="60" dur="1" fill="hold">
                                          <p:stCondLst>
                                            <p:cond delay="0"/>
                                          </p:stCondLst>
                                        </p:cTn>
                                        <p:tgtEl>
                                          <p:spTgt spid="167"/>
                                        </p:tgtEl>
                                        <p:attrNameLst>
                                          <p:attrName>style.visibility</p:attrName>
                                        </p:attrNameLst>
                                      </p:cBhvr>
                                      <p:to>
                                        <p:strVal val="visible"/>
                                      </p:to>
                                    </p:set>
                                    <p:animEffect transition="in" filter="fade">
                                      <p:cBhvr>
                                        <p:cTn id="61" dur="1000"/>
                                        <p:tgtEl>
                                          <p:spTgt spid="167"/>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71"/>
                                        </p:tgtEl>
                                        <p:attrNameLst>
                                          <p:attrName>style.visibility</p:attrName>
                                        </p:attrNameLst>
                                      </p:cBhvr>
                                      <p:to>
                                        <p:strVal val="visible"/>
                                      </p:to>
                                    </p:set>
                                    <p:animEffect transition="in" filter="fade">
                                      <p:cBhvr>
                                        <p:cTn id="66" dur="1000"/>
                                        <p:tgtEl>
                                          <p:spTgt spid="171"/>
                                        </p:tgtEl>
                                      </p:cBhvr>
                                    </p:animEffect>
                                  </p:childTnLst>
                                </p:cTn>
                              </p:par>
                              <p:par>
                                <p:cTn id="67" presetID="10" presetClass="entr" presetSubtype="0" fill="hold" nodeType="withEffect">
                                  <p:stCondLst>
                                    <p:cond delay="0"/>
                                  </p:stCondLst>
                                  <p:childTnLst>
                                    <p:set>
                                      <p:cBhvr>
                                        <p:cTn id="68" dur="1" fill="hold">
                                          <p:stCondLst>
                                            <p:cond delay="0"/>
                                          </p:stCondLst>
                                        </p:cTn>
                                        <p:tgtEl>
                                          <p:spTgt spid="172"/>
                                        </p:tgtEl>
                                        <p:attrNameLst>
                                          <p:attrName>style.visibility</p:attrName>
                                        </p:attrNameLst>
                                      </p:cBhvr>
                                      <p:to>
                                        <p:strVal val="visible"/>
                                      </p:to>
                                    </p:set>
                                    <p:animEffect transition="in" filter="fade">
                                      <p:cBhvr>
                                        <p:cTn id="69" dur="1000"/>
                                        <p:tgtEl>
                                          <p:spTgt spid="17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168"/>
                                        </p:tgtEl>
                                        <p:attrNameLst>
                                          <p:attrName>style.visibility</p:attrName>
                                        </p:attrNameLst>
                                      </p:cBhvr>
                                      <p:to>
                                        <p:strVal val="visible"/>
                                      </p:to>
                                    </p:set>
                                    <p:animEffect transition="in" filter="fade">
                                      <p:cBhvr>
                                        <p:cTn id="74" dur="1000"/>
                                        <p:tgtEl>
                                          <p:spTgt spid="168"/>
                                        </p:tgtEl>
                                      </p:cBhvr>
                                    </p:animEffect>
                                  </p:childTnLst>
                                </p:cTn>
                              </p:par>
                              <p:par>
                                <p:cTn id="75" presetID="10" presetClass="entr" presetSubtype="0" fill="hold" nodeType="withEffect">
                                  <p:stCondLst>
                                    <p:cond delay="0"/>
                                  </p:stCondLst>
                                  <p:childTnLst>
                                    <p:set>
                                      <p:cBhvr>
                                        <p:cTn id="76" dur="1" fill="hold">
                                          <p:stCondLst>
                                            <p:cond delay="0"/>
                                          </p:stCondLst>
                                        </p:cTn>
                                        <p:tgtEl>
                                          <p:spTgt spid="169"/>
                                        </p:tgtEl>
                                        <p:attrNameLst>
                                          <p:attrName>style.visibility</p:attrName>
                                        </p:attrNameLst>
                                      </p:cBhvr>
                                      <p:to>
                                        <p:strVal val="visible"/>
                                      </p:to>
                                    </p:set>
                                    <p:animEffect transition="in" filter="fade">
                                      <p:cBhvr>
                                        <p:cTn id="77" dur="1000"/>
                                        <p:tgtEl>
                                          <p:spTgt spid="169"/>
                                        </p:tgtEl>
                                      </p:cBhvr>
                                    </p:animEffect>
                                  </p:childTnLst>
                                </p:cTn>
                              </p:par>
                              <p:par>
                                <p:cTn id="78" presetID="10" presetClass="entr" presetSubtype="0" fill="hold" nodeType="withEffect">
                                  <p:stCondLst>
                                    <p:cond delay="0"/>
                                  </p:stCondLst>
                                  <p:childTnLst>
                                    <p:set>
                                      <p:cBhvr>
                                        <p:cTn id="79" dur="1" fill="hold">
                                          <p:stCondLst>
                                            <p:cond delay="0"/>
                                          </p:stCondLst>
                                        </p:cTn>
                                        <p:tgtEl>
                                          <p:spTgt spid="170"/>
                                        </p:tgtEl>
                                        <p:attrNameLst>
                                          <p:attrName>style.visibility</p:attrName>
                                        </p:attrNameLst>
                                      </p:cBhvr>
                                      <p:to>
                                        <p:strVal val="visible"/>
                                      </p:to>
                                    </p:set>
                                    <p:animEffect transition="in" filter="fade">
                                      <p:cBhvr>
                                        <p:cTn id="80" dur="1000"/>
                                        <p:tgtEl>
                                          <p:spTgt spid="170"/>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174"/>
                                        </p:tgtEl>
                                        <p:attrNameLst>
                                          <p:attrName>style.visibility</p:attrName>
                                        </p:attrNameLst>
                                      </p:cBhvr>
                                      <p:to>
                                        <p:strVal val="visible"/>
                                      </p:to>
                                    </p:set>
                                    <p:animEffect transition="in" filter="fade">
                                      <p:cBhvr>
                                        <p:cTn id="85" dur="10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4"/>
          <p:cNvSpPr txBox="1">
            <a:spLocks noGrp="1"/>
          </p:cNvSpPr>
          <p:nvPr>
            <p:ph type="title"/>
          </p:nvPr>
        </p:nvSpPr>
        <p:spPr>
          <a:xfrm>
            <a:off x="874603" y="437138"/>
            <a:ext cx="5127000" cy="430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a:t>Hudi Based Architecture</a:t>
            </a:r>
            <a:endParaRPr/>
          </a:p>
        </p:txBody>
      </p:sp>
      <p:sp>
        <p:nvSpPr>
          <p:cNvPr id="181" name="Google Shape;181;p24"/>
          <p:cNvSpPr txBox="1">
            <a:spLocks noGrp="1"/>
          </p:cNvSpPr>
          <p:nvPr>
            <p:ph type="subTitle" idx="1"/>
          </p:nvPr>
        </p:nvSpPr>
        <p:spPr>
          <a:xfrm>
            <a:off x="883744" y="889144"/>
            <a:ext cx="3565200" cy="2649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Clr>
                <a:schemeClr val="dk1"/>
              </a:buClr>
              <a:buSzPts val="1100"/>
              <a:buFont typeface="Arial"/>
              <a:buNone/>
            </a:pPr>
            <a:r>
              <a:rPr lang="en"/>
              <a:t>How unified analytical storage can help</a:t>
            </a:r>
            <a:endParaRPr/>
          </a:p>
        </p:txBody>
      </p:sp>
      <p:sp>
        <p:nvSpPr>
          <p:cNvPr id="182" name="Google Shape;182;p24"/>
          <p:cNvSpPr txBox="1">
            <a:spLocks noGrp="1"/>
          </p:cNvSpPr>
          <p:nvPr>
            <p:ph type="subTitle" idx="2"/>
          </p:nvPr>
        </p:nvSpPr>
        <p:spPr>
          <a:xfrm>
            <a:off x="883750" y="1493924"/>
            <a:ext cx="3610500" cy="3300600"/>
          </a:xfrm>
          <a:prstGeom prst="rect">
            <a:avLst/>
          </a:prstGeom>
        </p:spPr>
        <p:txBody>
          <a:bodyPr spcFirstLastPara="1" wrap="square" lIns="34275" tIns="34275" rIns="34275" bIns="34275" anchor="t" anchorCtr="0">
            <a:noAutofit/>
          </a:bodyPr>
          <a:lstStyle/>
          <a:p>
            <a:pPr marL="457200" lvl="0" indent="-342900" algn="l" rtl="0">
              <a:spcBef>
                <a:spcPts val="0"/>
              </a:spcBef>
              <a:spcAft>
                <a:spcPts val="0"/>
              </a:spcAft>
              <a:buSzPts val="1800"/>
              <a:buChar char="●"/>
            </a:pPr>
            <a:r>
              <a:rPr lang="en" dirty="0"/>
              <a:t>Support for upserts help reduce ingest latency significantly! </a:t>
            </a:r>
            <a:endParaRPr dirty="0"/>
          </a:p>
          <a:p>
            <a:pPr marL="457200" lvl="0" indent="-342900" algn="l" rtl="0">
              <a:spcBef>
                <a:spcPts val="0"/>
              </a:spcBef>
              <a:spcAft>
                <a:spcPts val="0"/>
              </a:spcAft>
              <a:buSzPts val="1800"/>
              <a:buChar char="●"/>
            </a:pPr>
            <a:r>
              <a:rPr lang="en" dirty="0"/>
              <a:t>Support for obtaining upstream incrementals, reduce ETL delays!</a:t>
            </a:r>
            <a:endParaRPr dirty="0"/>
          </a:p>
          <a:p>
            <a:pPr marL="457200" lvl="0" indent="-342900" algn="l" rtl="0">
              <a:spcBef>
                <a:spcPts val="0"/>
              </a:spcBef>
              <a:spcAft>
                <a:spcPts val="0"/>
              </a:spcAft>
              <a:buSzPts val="1800"/>
              <a:buChar char="●"/>
            </a:pPr>
            <a:r>
              <a:rPr lang="en" dirty="0"/>
              <a:t>Exposes different views of data tailored for use-cases!</a:t>
            </a:r>
            <a:endParaRPr dirty="0"/>
          </a:p>
          <a:p>
            <a:pPr marL="457200" lvl="0" indent="-342900" algn="l" rtl="0">
              <a:spcBef>
                <a:spcPts val="0"/>
              </a:spcBef>
              <a:spcAft>
                <a:spcPts val="0"/>
              </a:spcAft>
              <a:buSzPts val="1800"/>
              <a:buChar char="●"/>
            </a:pPr>
            <a:r>
              <a:rPr lang="en" dirty="0"/>
              <a:t>Full access to the organization's data across variety of needs!</a:t>
            </a:r>
            <a:endParaRPr dirty="0"/>
          </a:p>
          <a:p>
            <a:pPr marL="457200" lvl="0" indent="-342900" algn="l" rtl="0">
              <a:spcBef>
                <a:spcPts val="0"/>
              </a:spcBef>
              <a:spcAft>
                <a:spcPts val="0"/>
              </a:spcAft>
              <a:buSzPts val="1800"/>
              <a:buChar char="●"/>
            </a:pPr>
            <a:r>
              <a:rPr lang="en" dirty="0"/>
              <a:t>Does not overcome need for backfills on derived datasets</a:t>
            </a:r>
            <a:endParaRPr dirty="0"/>
          </a:p>
          <a:p>
            <a:pPr marL="457200" lvl="0" indent="-342900" algn="l" rtl="0">
              <a:spcBef>
                <a:spcPts val="0"/>
              </a:spcBef>
              <a:spcAft>
                <a:spcPts val="0"/>
              </a:spcAft>
              <a:buSzPts val="1800"/>
              <a:buChar char="●"/>
            </a:pPr>
            <a:r>
              <a:rPr lang="en" dirty="0"/>
              <a:t>Greatly reduces operational footprint, specialized DBs only for special needs</a:t>
            </a:r>
            <a:endParaRPr dirty="0"/>
          </a:p>
          <a:p>
            <a:pPr marL="457200" lvl="0" indent="-342900" algn="l" rtl="0">
              <a:spcBef>
                <a:spcPts val="0"/>
              </a:spcBef>
              <a:spcAft>
                <a:spcPts val="0"/>
              </a:spcAft>
              <a:buSzPts val="1800"/>
              <a:buChar char="●"/>
            </a:pPr>
            <a:r>
              <a:rPr lang="en" b="1" dirty="0"/>
              <a:t>Not yet!</a:t>
            </a:r>
            <a:r>
              <a:rPr lang="en" dirty="0"/>
              <a:t> : online serving, &lt;1min freshness</a:t>
            </a:r>
            <a:endParaRPr dirty="0"/>
          </a:p>
        </p:txBody>
      </p:sp>
      <p:sp>
        <p:nvSpPr>
          <p:cNvPr id="183" name="Google Shape;183;p24"/>
          <p:cNvSpPr/>
          <p:nvPr/>
        </p:nvSpPr>
        <p:spPr>
          <a:xfrm>
            <a:off x="5862250" y="723625"/>
            <a:ext cx="705675" cy="501800"/>
          </a:xfrm>
          <a:prstGeom prst="flowChartMagneticDisk">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Upstream DB/Service</a:t>
            </a:r>
            <a:endParaRPr sz="800">
              <a:latin typeface="Helvetica Neue"/>
              <a:ea typeface="Helvetica Neue"/>
              <a:cs typeface="Helvetica Neue"/>
              <a:sym typeface="Helvetica Neue"/>
            </a:endParaRPr>
          </a:p>
        </p:txBody>
      </p:sp>
      <p:sp>
        <p:nvSpPr>
          <p:cNvPr id="184" name="Google Shape;184;p24"/>
          <p:cNvSpPr/>
          <p:nvPr/>
        </p:nvSpPr>
        <p:spPr>
          <a:xfrm rot="5400000">
            <a:off x="5956337" y="1585513"/>
            <a:ext cx="517500" cy="334525"/>
          </a:xfrm>
          <a:prstGeom prst="flowChartMagneticDrum">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5446988" y="2369538"/>
            <a:ext cx="1536775" cy="1020175"/>
          </a:xfrm>
          <a:prstGeom prst="flowChartMagneticDisk">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HDFS/Cloud Data Lake</a:t>
            </a:r>
            <a:endParaRPr sz="800">
              <a:latin typeface="Helvetica Neue"/>
              <a:ea typeface="Helvetica Neue"/>
              <a:cs typeface="Helvetica Neue"/>
              <a:sym typeface="Helvetica Neue"/>
            </a:endParaRPr>
          </a:p>
          <a:p>
            <a:pPr marL="0" lvl="0" indent="0" algn="ctr" rtl="0">
              <a:spcBef>
                <a:spcPts val="0"/>
              </a:spcBef>
              <a:spcAft>
                <a:spcPts val="0"/>
              </a:spcAft>
              <a:buNone/>
            </a:pPr>
            <a:r>
              <a:rPr lang="en" sz="800">
                <a:latin typeface="Helvetica Neue"/>
                <a:ea typeface="Helvetica Neue"/>
                <a:cs typeface="Helvetica Neue"/>
                <a:sym typeface="Helvetica Neue"/>
              </a:rPr>
              <a:t>(Long + Near term storage)</a:t>
            </a:r>
            <a:endParaRPr sz="800">
              <a:latin typeface="Helvetica Neue"/>
              <a:ea typeface="Helvetica Neue"/>
              <a:cs typeface="Helvetica Neue"/>
              <a:sym typeface="Helvetica Neue"/>
            </a:endParaRPr>
          </a:p>
        </p:txBody>
      </p:sp>
      <p:sp>
        <p:nvSpPr>
          <p:cNvPr id="186" name="Google Shape;186;p24"/>
          <p:cNvSpPr txBox="1"/>
          <p:nvPr/>
        </p:nvSpPr>
        <p:spPr>
          <a:xfrm>
            <a:off x="6382350" y="1620325"/>
            <a:ext cx="491400" cy="26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Helvetica Neue"/>
                <a:ea typeface="Helvetica Neue"/>
                <a:cs typeface="Helvetica Neue"/>
                <a:sym typeface="Helvetica Neue"/>
              </a:rPr>
              <a:t>Kafka</a:t>
            </a:r>
            <a:endParaRPr sz="800">
              <a:latin typeface="Helvetica Neue"/>
              <a:ea typeface="Helvetica Neue"/>
              <a:cs typeface="Helvetica Neue"/>
              <a:sym typeface="Helvetica Neue"/>
            </a:endParaRPr>
          </a:p>
        </p:txBody>
      </p:sp>
      <p:cxnSp>
        <p:nvCxnSpPr>
          <p:cNvPr id="187" name="Google Shape;187;p24"/>
          <p:cNvCxnSpPr>
            <a:stCxn id="183" idx="3"/>
            <a:endCxn id="184" idx="1"/>
          </p:cNvCxnSpPr>
          <p:nvPr/>
        </p:nvCxnSpPr>
        <p:spPr>
          <a:xfrm>
            <a:off x="6215088" y="1225425"/>
            <a:ext cx="0" cy="268500"/>
          </a:xfrm>
          <a:prstGeom prst="straightConnector1">
            <a:avLst/>
          </a:prstGeom>
          <a:noFill/>
          <a:ln w="9525" cap="flat" cmpd="sng">
            <a:solidFill>
              <a:schemeClr val="dk2"/>
            </a:solidFill>
            <a:prstDash val="solid"/>
            <a:round/>
            <a:headEnd type="none" w="med" len="med"/>
            <a:tailEnd type="triangle" w="med" len="med"/>
          </a:ln>
        </p:spPr>
      </p:cxnSp>
      <p:cxnSp>
        <p:nvCxnSpPr>
          <p:cNvPr id="188" name="Google Shape;188;p24"/>
          <p:cNvCxnSpPr>
            <a:stCxn id="184" idx="4"/>
            <a:endCxn id="185" idx="1"/>
          </p:cNvCxnSpPr>
          <p:nvPr/>
        </p:nvCxnSpPr>
        <p:spPr>
          <a:xfrm rot="-5400000" flipH="1">
            <a:off x="6036437" y="2190175"/>
            <a:ext cx="357900" cy="600"/>
          </a:xfrm>
          <a:prstGeom prst="bentConnector3">
            <a:avLst>
              <a:gd name="adj1" fmla="val 50016"/>
            </a:avLst>
          </a:prstGeom>
          <a:noFill/>
          <a:ln w="9525" cap="flat" cmpd="sng">
            <a:solidFill>
              <a:schemeClr val="dk2"/>
            </a:solidFill>
            <a:prstDash val="solid"/>
            <a:round/>
            <a:headEnd type="none" w="med" len="med"/>
            <a:tailEnd type="stealth" w="med" len="med"/>
          </a:ln>
        </p:spPr>
      </p:cxnSp>
      <p:sp>
        <p:nvSpPr>
          <p:cNvPr id="189" name="Google Shape;189;p24"/>
          <p:cNvSpPr txBox="1"/>
          <p:nvPr/>
        </p:nvSpPr>
        <p:spPr>
          <a:xfrm>
            <a:off x="6382350" y="1944388"/>
            <a:ext cx="12732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Batch Ingestion </a:t>
            </a:r>
            <a:endParaRPr sz="800">
              <a:latin typeface="Helvetica Neue"/>
              <a:ea typeface="Helvetica Neue"/>
              <a:cs typeface="Helvetica Neue"/>
              <a:sym typeface="Helvetica Neue"/>
            </a:endParaRPr>
          </a:p>
          <a:p>
            <a:pPr marL="0" lvl="0" indent="0" algn="ctr" rtl="0">
              <a:spcBef>
                <a:spcPts val="0"/>
              </a:spcBef>
              <a:spcAft>
                <a:spcPts val="0"/>
              </a:spcAft>
              <a:buNone/>
            </a:pPr>
            <a:r>
              <a:rPr lang="en" sz="800">
                <a:latin typeface="Helvetica Neue"/>
                <a:ea typeface="Helvetica Neue"/>
                <a:cs typeface="Helvetica Neue"/>
                <a:sym typeface="Helvetica Neue"/>
              </a:rPr>
              <a:t>(~1-5 min freshness )</a:t>
            </a:r>
            <a:endParaRPr sz="800">
              <a:latin typeface="Helvetica Neue"/>
              <a:ea typeface="Helvetica Neue"/>
              <a:cs typeface="Helvetica Neue"/>
              <a:sym typeface="Helvetica Neue"/>
            </a:endParaRPr>
          </a:p>
        </p:txBody>
      </p:sp>
      <p:sp>
        <p:nvSpPr>
          <p:cNvPr id="190" name="Google Shape;190;p24"/>
          <p:cNvSpPr txBox="1"/>
          <p:nvPr/>
        </p:nvSpPr>
        <p:spPr>
          <a:xfrm>
            <a:off x="6314975" y="1225525"/>
            <a:ext cx="1096500" cy="26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Streaming Ingestion</a:t>
            </a:r>
            <a:endParaRPr sz="800">
              <a:latin typeface="Helvetica Neue"/>
              <a:ea typeface="Helvetica Neue"/>
              <a:cs typeface="Helvetica Neue"/>
              <a:sym typeface="Helvetica Neue"/>
            </a:endParaRPr>
          </a:p>
        </p:txBody>
      </p:sp>
      <p:sp>
        <p:nvSpPr>
          <p:cNvPr id="191" name="Google Shape;191;p24"/>
          <p:cNvSpPr/>
          <p:nvPr/>
        </p:nvSpPr>
        <p:spPr>
          <a:xfrm>
            <a:off x="6047825" y="3888813"/>
            <a:ext cx="250800" cy="268500"/>
          </a:xfrm>
          <a:prstGeom prst="downArrow">
            <a:avLst>
              <a:gd name="adj1" fmla="val 50000"/>
              <a:gd name="adj2"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4655500" y="3433750"/>
            <a:ext cx="951300" cy="3660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Columnar/Read-Optimized View</a:t>
            </a:r>
            <a:endParaRPr sz="800">
              <a:latin typeface="Helvetica Neue"/>
              <a:ea typeface="Helvetica Neue"/>
              <a:cs typeface="Helvetica Neue"/>
              <a:sym typeface="Helvetica Neue"/>
            </a:endParaRPr>
          </a:p>
        </p:txBody>
      </p:sp>
      <p:sp>
        <p:nvSpPr>
          <p:cNvPr id="193" name="Google Shape;193;p24"/>
          <p:cNvSpPr/>
          <p:nvPr/>
        </p:nvSpPr>
        <p:spPr>
          <a:xfrm>
            <a:off x="5717775" y="3434488"/>
            <a:ext cx="951300" cy="3660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Real-time View</a:t>
            </a:r>
            <a:endParaRPr sz="800">
              <a:latin typeface="Helvetica Neue"/>
              <a:ea typeface="Helvetica Neue"/>
              <a:cs typeface="Helvetica Neue"/>
              <a:sym typeface="Helvetica Neue"/>
            </a:endParaRPr>
          </a:p>
        </p:txBody>
      </p:sp>
      <p:sp>
        <p:nvSpPr>
          <p:cNvPr id="194" name="Google Shape;194;p24"/>
          <p:cNvSpPr/>
          <p:nvPr/>
        </p:nvSpPr>
        <p:spPr>
          <a:xfrm>
            <a:off x="6780050" y="3434500"/>
            <a:ext cx="1096500" cy="3660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Incremental View</a:t>
            </a:r>
            <a:endParaRPr sz="800">
              <a:latin typeface="Helvetica Neue"/>
              <a:ea typeface="Helvetica Neue"/>
              <a:cs typeface="Helvetica Neue"/>
              <a:sym typeface="Helvetica Neue"/>
            </a:endParaRPr>
          </a:p>
        </p:txBody>
      </p:sp>
      <p:sp>
        <p:nvSpPr>
          <p:cNvPr id="195" name="Google Shape;195;p24"/>
          <p:cNvSpPr/>
          <p:nvPr/>
        </p:nvSpPr>
        <p:spPr>
          <a:xfrm>
            <a:off x="7182925" y="3874038"/>
            <a:ext cx="250800" cy="268500"/>
          </a:xfrm>
          <a:prstGeom prst="downArrow">
            <a:avLst>
              <a:gd name="adj1" fmla="val 50000"/>
              <a:gd name="adj2"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5042050" y="3910163"/>
            <a:ext cx="250800" cy="268500"/>
          </a:xfrm>
          <a:prstGeom prst="downArrow">
            <a:avLst>
              <a:gd name="adj1" fmla="val 50000"/>
              <a:gd name="adj2" fmla="val 50000"/>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txBox="1"/>
          <p:nvPr/>
        </p:nvSpPr>
        <p:spPr>
          <a:xfrm>
            <a:off x="7892600" y="3433738"/>
            <a:ext cx="1273200" cy="36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Hudi exposes 3 views of data</a:t>
            </a:r>
            <a:endParaRPr sz="800">
              <a:latin typeface="Helvetica Neue"/>
              <a:ea typeface="Helvetica Neue"/>
              <a:cs typeface="Helvetica Neue"/>
              <a:sym typeface="Helvetica Neue"/>
            </a:endParaRPr>
          </a:p>
        </p:txBody>
      </p:sp>
      <p:sp>
        <p:nvSpPr>
          <p:cNvPr id="198" name="Google Shape;198;p24"/>
          <p:cNvSpPr/>
          <p:nvPr/>
        </p:nvSpPr>
        <p:spPr>
          <a:xfrm>
            <a:off x="4666663" y="4289100"/>
            <a:ext cx="951300" cy="3660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Data Science/ML</a:t>
            </a:r>
            <a:endParaRPr sz="800">
              <a:latin typeface="Helvetica Neue"/>
              <a:ea typeface="Helvetica Neue"/>
              <a:cs typeface="Helvetica Neue"/>
              <a:sym typeface="Helvetica Neue"/>
            </a:endParaRPr>
          </a:p>
        </p:txBody>
      </p:sp>
      <p:sp>
        <p:nvSpPr>
          <p:cNvPr id="199" name="Google Shape;199;p24"/>
          <p:cNvSpPr/>
          <p:nvPr/>
        </p:nvSpPr>
        <p:spPr>
          <a:xfrm>
            <a:off x="5717775" y="4265250"/>
            <a:ext cx="951300" cy="366000"/>
          </a:xfrm>
          <a:prstGeom prst="rect">
            <a:avLst/>
          </a:prstGeom>
          <a:solidFill>
            <a:srgbClr val="EAD1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Dashboards</a:t>
            </a:r>
            <a:endParaRPr sz="800">
              <a:latin typeface="Helvetica Neue"/>
              <a:ea typeface="Helvetica Neue"/>
              <a:cs typeface="Helvetica Neue"/>
              <a:sym typeface="Helvetica Neue"/>
            </a:endParaRPr>
          </a:p>
        </p:txBody>
      </p:sp>
      <p:sp>
        <p:nvSpPr>
          <p:cNvPr id="200" name="Google Shape;200;p24"/>
          <p:cNvSpPr/>
          <p:nvPr/>
        </p:nvSpPr>
        <p:spPr>
          <a:xfrm>
            <a:off x="5767200" y="4739175"/>
            <a:ext cx="896400" cy="366000"/>
          </a:xfrm>
          <a:prstGeom prst="rect">
            <a:avLst/>
          </a:prstGeom>
          <a:solidFill>
            <a:srgbClr val="E6B8A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Adhoc Queries</a:t>
            </a:r>
            <a:endParaRPr sz="800">
              <a:latin typeface="Helvetica Neue"/>
              <a:ea typeface="Helvetica Neue"/>
              <a:cs typeface="Helvetica Neue"/>
              <a:sym typeface="Helvetica Neue"/>
            </a:endParaRPr>
          </a:p>
        </p:txBody>
      </p:sp>
      <p:sp>
        <p:nvSpPr>
          <p:cNvPr id="201" name="Google Shape;201;p24"/>
          <p:cNvSpPr/>
          <p:nvPr/>
        </p:nvSpPr>
        <p:spPr>
          <a:xfrm>
            <a:off x="6873750" y="4265250"/>
            <a:ext cx="951300" cy="366000"/>
          </a:xfrm>
          <a:prstGeom prst="rect">
            <a:avLst/>
          </a:prstGeom>
          <a:solidFill>
            <a:srgbClr val="D0E0E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latin typeface="Helvetica Neue"/>
                <a:ea typeface="Helvetica Neue"/>
                <a:cs typeface="Helvetica Neue"/>
                <a:sym typeface="Helvetica Neue"/>
              </a:rPr>
              <a:t>Warehousing</a:t>
            </a:r>
            <a:endParaRPr sz="800">
              <a:latin typeface="Helvetica Neue"/>
              <a:ea typeface="Helvetica Neue"/>
              <a:cs typeface="Helvetica Neue"/>
              <a:sym typeface="Helvetica Neue"/>
            </a:endParaRPr>
          </a:p>
        </p:txBody>
      </p:sp>
      <p:pic>
        <p:nvPicPr>
          <p:cNvPr id="202" name="Google Shape;202;p24"/>
          <p:cNvPicPr preferRelativeResize="0"/>
          <p:nvPr/>
        </p:nvPicPr>
        <p:blipFill rotWithShape="1">
          <a:blip r:embed="rId3">
            <a:alphaModFix/>
          </a:blip>
          <a:srcRect t="8568" b="8560"/>
          <a:stretch/>
        </p:blipFill>
        <p:spPr>
          <a:xfrm>
            <a:off x="5717000" y="3029375"/>
            <a:ext cx="996793" cy="334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5"/>
          <p:cNvSpPr txBox="1"/>
          <p:nvPr/>
        </p:nvSpPr>
        <p:spPr>
          <a:xfrm>
            <a:off x="755275" y="94825"/>
            <a:ext cx="73338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latin typeface="Helvetica Neue"/>
                <a:ea typeface="Helvetica Neue"/>
                <a:cs typeface="Helvetica Neue"/>
                <a:sym typeface="Helvetica Neue"/>
              </a:rPr>
              <a:t>Hudi: Overview</a:t>
            </a:r>
            <a:endParaRPr sz="2800">
              <a:latin typeface="Helvetica Neue"/>
              <a:ea typeface="Helvetica Neue"/>
              <a:cs typeface="Helvetica Neue"/>
              <a:sym typeface="Helvetica Neue"/>
            </a:endParaRPr>
          </a:p>
          <a:p>
            <a:pPr marL="0" lvl="0" indent="0" algn="l" rtl="0">
              <a:spcBef>
                <a:spcPts val="0"/>
              </a:spcBef>
              <a:spcAft>
                <a:spcPts val="0"/>
              </a:spcAft>
              <a:buNone/>
            </a:pPr>
            <a:r>
              <a:rPr lang="en" sz="1500">
                <a:solidFill>
                  <a:srgbClr val="12939A"/>
                </a:solidFill>
                <a:latin typeface="Helvetica Neue"/>
                <a:ea typeface="Helvetica Neue"/>
                <a:cs typeface="Helvetica Neue"/>
                <a:sym typeface="Helvetica Neue"/>
              </a:rPr>
              <a:t>Different components of Hudi</a:t>
            </a:r>
            <a:endParaRPr sz="1500">
              <a:solidFill>
                <a:srgbClr val="12939A"/>
              </a:solidFill>
              <a:latin typeface="Helvetica Neue"/>
              <a:ea typeface="Helvetica Neue"/>
              <a:cs typeface="Helvetica Neue"/>
              <a:sym typeface="Helvetica Neue"/>
            </a:endParaRPr>
          </a:p>
          <a:p>
            <a:pPr marL="0" lvl="0" indent="0" algn="l" rtl="0">
              <a:spcBef>
                <a:spcPts val="0"/>
              </a:spcBef>
              <a:spcAft>
                <a:spcPts val="0"/>
              </a:spcAft>
              <a:buNone/>
            </a:pPr>
            <a:endParaRPr sz="2800">
              <a:latin typeface="Helvetica Neue"/>
              <a:ea typeface="Helvetica Neue"/>
              <a:cs typeface="Helvetica Neue"/>
              <a:sym typeface="Helvetica Neue"/>
            </a:endParaRPr>
          </a:p>
        </p:txBody>
      </p:sp>
      <p:sp>
        <p:nvSpPr>
          <p:cNvPr id="208" name="Google Shape;208;p25"/>
          <p:cNvSpPr/>
          <p:nvPr/>
        </p:nvSpPr>
        <p:spPr>
          <a:xfrm>
            <a:off x="554875" y="1263900"/>
            <a:ext cx="1303500" cy="1969500"/>
          </a:xfrm>
          <a:prstGeom prst="rect">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Hudi</a:t>
            </a:r>
            <a:endParaRPr>
              <a:latin typeface="Helvetica Neue"/>
              <a:ea typeface="Helvetica Neue"/>
              <a:cs typeface="Helvetica Neue"/>
              <a:sym typeface="Helvetica Neue"/>
            </a:endParaRPr>
          </a:p>
          <a:p>
            <a:pPr marL="0" lvl="0" indent="0" algn="ctr" rtl="0">
              <a:spcBef>
                <a:spcPts val="0"/>
              </a:spcBef>
              <a:spcAft>
                <a:spcPts val="0"/>
              </a:spcAft>
              <a:buNone/>
            </a:pPr>
            <a:r>
              <a:rPr lang="en">
                <a:latin typeface="Helvetica Neue"/>
                <a:ea typeface="Helvetica Neue"/>
                <a:cs typeface="Helvetica Neue"/>
                <a:sym typeface="Helvetica Neue"/>
              </a:rPr>
              <a:t>Spark Datasource</a:t>
            </a:r>
            <a:endParaRPr>
              <a:latin typeface="Helvetica Neue"/>
              <a:ea typeface="Helvetica Neue"/>
              <a:cs typeface="Helvetica Neue"/>
              <a:sym typeface="Helvetica Neue"/>
            </a:endParaRPr>
          </a:p>
        </p:txBody>
      </p:sp>
      <p:sp>
        <p:nvSpPr>
          <p:cNvPr id="209" name="Google Shape;209;p25"/>
          <p:cNvSpPr/>
          <p:nvPr/>
        </p:nvSpPr>
        <p:spPr>
          <a:xfrm>
            <a:off x="3770425" y="1015475"/>
            <a:ext cx="1303500" cy="7899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Index</a:t>
            </a:r>
            <a:endParaRPr>
              <a:latin typeface="Helvetica Neue"/>
              <a:ea typeface="Helvetica Neue"/>
              <a:cs typeface="Helvetica Neue"/>
              <a:sym typeface="Helvetica Neue"/>
            </a:endParaRPr>
          </a:p>
        </p:txBody>
      </p:sp>
      <p:sp>
        <p:nvSpPr>
          <p:cNvPr id="210" name="Google Shape;210;p25"/>
          <p:cNvSpPr/>
          <p:nvPr/>
        </p:nvSpPr>
        <p:spPr>
          <a:xfrm>
            <a:off x="3770425" y="1941900"/>
            <a:ext cx="1303500" cy="8430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Data Files</a:t>
            </a:r>
            <a:endParaRPr>
              <a:latin typeface="Helvetica Neue"/>
              <a:ea typeface="Helvetica Neue"/>
              <a:cs typeface="Helvetica Neue"/>
              <a:sym typeface="Helvetica Neue"/>
            </a:endParaRPr>
          </a:p>
        </p:txBody>
      </p:sp>
      <p:sp>
        <p:nvSpPr>
          <p:cNvPr id="211" name="Google Shape;211;p25"/>
          <p:cNvSpPr/>
          <p:nvPr/>
        </p:nvSpPr>
        <p:spPr>
          <a:xfrm>
            <a:off x="3770425" y="2921425"/>
            <a:ext cx="1303500" cy="843000"/>
          </a:xfrm>
          <a:prstGeom prst="rect">
            <a:avLst/>
          </a:prstGeom>
          <a:solidFill>
            <a:srgbClr val="9FC5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Timeline</a:t>
            </a:r>
            <a:endParaRPr>
              <a:latin typeface="Helvetica Neue"/>
              <a:ea typeface="Helvetica Neue"/>
              <a:cs typeface="Helvetica Neue"/>
              <a:sym typeface="Helvetica Neue"/>
            </a:endParaRPr>
          </a:p>
          <a:p>
            <a:pPr marL="0" lvl="0" indent="0" algn="ctr" rtl="0">
              <a:spcBef>
                <a:spcPts val="0"/>
              </a:spcBef>
              <a:spcAft>
                <a:spcPts val="0"/>
              </a:spcAft>
              <a:buNone/>
            </a:pPr>
            <a:r>
              <a:rPr lang="en">
                <a:latin typeface="Helvetica Neue"/>
                <a:ea typeface="Helvetica Neue"/>
                <a:cs typeface="Helvetica Neue"/>
                <a:sym typeface="Helvetica Neue"/>
              </a:rPr>
              <a:t>Metadata</a:t>
            </a:r>
            <a:endParaRPr>
              <a:latin typeface="Helvetica Neue"/>
              <a:ea typeface="Helvetica Neue"/>
              <a:cs typeface="Helvetica Neue"/>
              <a:sym typeface="Helvetica Neue"/>
            </a:endParaRPr>
          </a:p>
        </p:txBody>
      </p:sp>
      <p:sp>
        <p:nvSpPr>
          <p:cNvPr id="212" name="Google Shape;212;p25"/>
          <p:cNvSpPr/>
          <p:nvPr/>
        </p:nvSpPr>
        <p:spPr>
          <a:xfrm>
            <a:off x="6985975" y="1090325"/>
            <a:ext cx="1122900" cy="640200"/>
          </a:xfrm>
          <a:prstGeom prst="rect">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Hive Queries</a:t>
            </a:r>
            <a:endParaRPr>
              <a:latin typeface="Helvetica Neue"/>
              <a:ea typeface="Helvetica Neue"/>
              <a:cs typeface="Helvetica Neue"/>
              <a:sym typeface="Helvetica Neue"/>
            </a:endParaRPr>
          </a:p>
        </p:txBody>
      </p:sp>
      <p:sp>
        <p:nvSpPr>
          <p:cNvPr id="213" name="Google Shape;213;p25"/>
          <p:cNvSpPr txBox="1"/>
          <p:nvPr/>
        </p:nvSpPr>
        <p:spPr>
          <a:xfrm>
            <a:off x="3331225" y="3900950"/>
            <a:ext cx="2181900" cy="4788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solidFill>
                  <a:srgbClr val="12939A"/>
                </a:solidFill>
                <a:latin typeface="Helvetica Neue"/>
                <a:ea typeface="Helvetica Neue"/>
                <a:cs typeface="Helvetica Neue"/>
                <a:sym typeface="Helvetica Neue"/>
              </a:rPr>
              <a:t>Hudi Dataset On HDFS</a:t>
            </a:r>
            <a:endParaRPr>
              <a:solidFill>
                <a:srgbClr val="12939A"/>
              </a:solidFill>
              <a:latin typeface="Helvetica Neue"/>
              <a:ea typeface="Helvetica Neue"/>
              <a:cs typeface="Helvetica Neue"/>
              <a:sym typeface="Helvetica Neue"/>
            </a:endParaRPr>
          </a:p>
        </p:txBody>
      </p:sp>
      <p:sp>
        <p:nvSpPr>
          <p:cNvPr id="214" name="Google Shape;214;p25"/>
          <p:cNvSpPr/>
          <p:nvPr/>
        </p:nvSpPr>
        <p:spPr>
          <a:xfrm>
            <a:off x="2252950" y="1788175"/>
            <a:ext cx="1122900" cy="78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a:ea typeface="Helvetica Neue"/>
              <a:cs typeface="Helvetica Neue"/>
              <a:sym typeface="Helvetica Neue"/>
            </a:endParaRPr>
          </a:p>
        </p:txBody>
      </p:sp>
      <p:sp>
        <p:nvSpPr>
          <p:cNvPr id="215" name="Google Shape;215;p25"/>
          <p:cNvSpPr/>
          <p:nvPr/>
        </p:nvSpPr>
        <p:spPr>
          <a:xfrm>
            <a:off x="6985975" y="1943550"/>
            <a:ext cx="1122900" cy="640200"/>
          </a:xfrm>
          <a:prstGeom prst="rect">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Presto Queries</a:t>
            </a:r>
            <a:endParaRPr>
              <a:latin typeface="Helvetica Neue"/>
              <a:ea typeface="Helvetica Neue"/>
              <a:cs typeface="Helvetica Neue"/>
              <a:sym typeface="Helvetica Neue"/>
            </a:endParaRPr>
          </a:p>
        </p:txBody>
      </p:sp>
      <p:sp>
        <p:nvSpPr>
          <p:cNvPr id="216" name="Google Shape;216;p25"/>
          <p:cNvSpPr/>
          <p:nvPr/>
        </p:nvSpPr>
        <p:spPr>
          <a:xfrm>
            <a:off x="6985975" y="2796775"/>
            <a:ext cx="1122900" cy="640200"/>
          </a:xfrm>
          <a:prstGeom prst="rect">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Spark DAGs</a:t>
            </a:r>
            <a:endParaRPr>
              <a:latin typeface="Helvetica Neue"/>
              <a:ea typeface="Helvetica Neue"/>
              <a:cs typeface="Helvetica Neue"/>
              <a:sym typeface="Helvetica Neue"/>
            </a:endParaRPr>
          </a:p>
        </p:txBody>
      </p:sp>
      <p:sp>
        <p:nvSpPr>
          <p:cNvPr id="217" name="Google Shape;217;p25"/>
          <p:cNvSpPr/>
          <p:nvPr/>
        </p:nvSpPr>
        <p:spPr>
          <a:xfrm>
            <a:off x="5468500" y="1788175"/>
            <a:ext cx="1122900" cy="789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a:ea typeface="Helvetica Neue"/>
              <a:cs typeface="Helvetica Neue"/>
              <a:sym typeface="Helvetica Neue"/>
            </a:endParaRPr>
          </a:p>
        </p:txBody>
      </p:sp>
      <p:sp>
        <p:nvSpPr>
          <p:cNvPr id="218" name="Google Shape;218;p25"/>
          <p:cNvSpPr txBox="1"/>
          <p:nvPr/>
        </p:nvSpPr>
        <p:spPr>
          <a:xfrm>
            <a:off x="1723450" y="2678900"/>
            <a:ext cx="2181900" cy="4788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solidFill>
                  <a:schemeClr val="dk2"/>
                </a:solidFill>
                <a:latin typeface="Helvetica Neue"/>
                <a:ea typeface="Helvetica Neue"/>
                <a:cs typeface="Helvetica Neue"/>
                <a:sym typeface="Helvetica Neue"/>
              </a:rPr>
              <a:t>Store &amp; Index </a:t>
            </a:r>
            <a:endParaRPr>
              <a:solidFill>
                <a:schemeClr val="dk2"/>
              </a:solidFill>
              <a:latin typeface="Helvetica Neue"/>
              <a:ea typeface="Helvetica Neue"/>
              <a:cs typeface="Helvetica Neue"/>
              <a:sym typeface="Helvetica Neue"/>
            </a:endParaRPr>
          </a:p>
          <a:p>
            <a:pPr marL="0" lvl="0" indent="0" algn="ctr" rtl="0">
              <a:spcBef>
                <a:spcPts val="0"/>
              </a:spcBef>
              <a:spcAft>
                <a:spcPts val="0"/>
              </a:spcAft>
              <a:buNone/>
            </a:pPr>
            <a:r>
              <a:rPr lang="en">
                <a:solidFill>
                  <a:schemeClr val="dk2"/>
                </a:solidFill>
                <a:latin typeface="Helvetica Neue"/>
                <a:ea typeface="Helvetica Neue"/>
                <a:cs typeface="Helvetica Neue"/>
                <a:sym typeface="Helvetica Neue"/>
              </a:rPr>
              <a:t>Data</a:t>
            </a:r>
            <a:endParaRPr>
              <a:solidFill>
                <a:schemeClr val="dk2"/>
              </a:solidFill>
              <a:latin typeface="Helvetica Neue"/>
              <a:ea typeface="Helvetica Neue"/>
              <a:cs typeface="Helvetica Neue"/>
              <a:sym typeface="Helvetica Neue"/>
            </a:endParaRPr>
          </a:p>
        </p:txBody>
      </p:sp>
      <p:sp>
        <p:nvSpPr>
          <p:cNvPr id="219" name="Google Shape;219;p25"/>
          <p:cNvSpPr txBox="1"/>
          <p:nvPr/>
        </p:nvSpPr>
        <p:spPr>
          <a:xfrm>
            <a:off x="5251475" y="2678900"/>
            <a:ext cx="1515300" cy="4788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solidFill>
                  <a:schemeClr val="dk2"/>
                </a:solidFill>
                <a:latin typeface="Helvetica Neue"/>
                <a:ea typeface="Helvetica Neue"/>
                <a:cs typeface="Helvetica Neue"/>
                <a:sym typeface="Helvetica Neue"/>
              </a:rPr>
              <a:t>Read data</a:t>
            </a:r>
            <a:endParaRPr>
              <a:solidFill>
                <a:schemeClr val="dk2"/>
              </a:solidFill>
              <a:latin typeface="Helvetica Neue"/>
              <a:ea typeface="Helvetica Neue"/>
              <a:cs typeface="Helvetica Neue"/>
              <a:sym typeface="Helvetica Neue"/>
            </a:endParaRPr>
          </a:p>
        </p:txBody>
      </p:sp>
      <p:sp>
        <p:nvSpPr>
          <p:cNvPr id="220" name="Google Shape;220;p25"/>
          <p:cNvSpPr txBox="1"/>
          <p:nvPr/>
        </p:nvSpPr>
        <p:spPr>
          <a:xfrm>
            <a:off x="2346269" y="3436963"/>
            <a:ext cx="806100" cy="5244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solidFill>
                  <a:schemeClr val="dk2"/>
                </a:solidFill>
                <a:latin typeface="Helvetica Neue"/>
                <a:ea typeface="Helvetica Neue"/>
                <a:cs typeface="Helvetica Neue"/>
                <a:sym typeface="Helvetica Neue"/>
              </a:rPr>
              <a:t>Storage Type</a:t>
            </a:r>
            <a:endParaRPr>
              <a:solidFill>
                <a:schemeClr val="dk2"/>
              </a:solidFill>
              <a:latin typeface="Helvetica Neue"/>
              <a:ea typeface="Helvetica Neue"/>
              <a:cs typeface="Helvetica Neue"/>
              <a:sym typeface="Helvetica Neue"/>
            </a:endParaRPr>
          </a:p>
        </p:txBody>
      </p:sp>
      <p:sp>
        <p:nvSpPr>
          <p:cNvPr id="221" name="Google Shape;221;p25"/>
          <p:cNvSpPr/>
          <p:nvPr/>
        </p:nvSpPr>
        <p:spPr>
          <a:xfrm rot="5400000">
            <a:off x="2662750" y="2749575"/>
            <a:ext cx="214800" cy="1232700"/>
          </a:xfrm>
          <a:prstGeom prst="rightBrace">
            <a:avLst>
              <a:gd name="adj1" fmla="val 8333"/>
              <a:gd name="adj2" fmla="val 50000"/>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a:ea typeface="Helvetica Neue"/>
              <a:cs typeface="Helvetica Neue"/>
              <a:sym typeface="Helvetica Neue"/>
            </a:endParaRPr>
          </a:p>
        </p:txBody>
      </p:sp>
      <p:sp>
        <p:nvSpPr>
          <p:cNvPr id="222" name="Google Shape;222;p25"/>
          <p:cNvSpPr txBox="1"/>
          <p:nvPr/>
        </p:nvSpPr>
        <p:spPr>
          <a:xfrm>
            <a:off x="5606069" y="3436963"/>
            <a:ext cx="806100" cy="524400"/>
          </a:xfrm>
          <a:prstGeom prst="rect">
            <a:avLst/>
          </a:prstGeom>
          <a:noFill/>
          <a:ln>
            <a:noFill/>
          </a:ln>
        </p:spPr>
        <p:txBody>
          <a:bodyPr spcFirstLastPara="1" wrap="square" lIns="34275" tIns="34275" rIns="34275" bIns="34275" anchor="t" anchorCtr="0">
            <a:noAutofit/>
          </a:bodyPr>
          <a:lstStyle/>
          <a:p>
            <a:pPr marL="0" lvl="0" indent="0" algn="ctr" rtl="0">
              <a:spcBef>
                <a:spcPts val="0"/>
              </a:spcBef>
              <a:spcAft>
                <a:spcPts val="0"/>
              </a:spcAft>
              <a:buNone/>
            </a:pPr>
            <a:r>
              <a:rPr lang="en">
                <a:solidFill>
                  <a:schemeClr val="dk2"/>
                </a:solidFill>
                <a:latin typeface="Helvetica Neue"/>
                <a:ea typeface="Helvetica Neue"/>
                <a:cs typeface="Helvetica Neue"/>
                <a:sym typeface="Helvetica Neue"/>
              </a:rPr>
              <a:t>Views</a:t>
            </a:r>
            <a:endParaRPr>
              <a:solidFill>
                <a:schemeClr val="dk2"/>
              </a:solidFill>
              <a:latin typeface="Helvetica Neue"/>
              <a:ea typeface="Helvetica Neue"/>
              <a:cs typeface="Helvetica Neue"/>
              <a:sym typeface="Helvetica Neue"/>
            </a:endParaRPr>
          </a:p>
        </p:txBody>
      </p:sp>
      <p:sp>
        <p:nvSpPr>
          <p:cNvPr id="223" name="Google Shape;223;p25"/>
          <p:cNvSpPr/>
          <p:nvPr/>
        </p:nvSpPr>
        <p:spPr>
          <a:xfrm rot="5400000">
            <a:off x="5922550" y="2749575"/>
            <a:ext cx="214800" cy="1232700"/>
          </a:xfrm>
          <a:prstGeom prst="rightBrace">
            <a:avLst>
              <a:gd name="adj1" fmla="val 8333"/>
              <a:gd name="adj2" fmla="val 50000"/>
            </a:avLst>
          </a:prstGeom>
          <a:no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1000"/>
                                        <p:tgtEl>
                                          <p:spTgt spid="214"/>
                                        </p:tgtEl>
                                      </p:cBhvr>
                                    </p:animEffect>
                                  </p:childTnLst>
                                </p:cTn>
                              </p:par>
                              <p:par>
                                <p:cTn id="8" presetID="10" presetClass="entr" presetSubtype="0" fill="hold" nodeType="withEffect">
                                  <p:stCondLst>
                                    <p:cond delay="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1000"/>
                                        <p:tgtEl>
                                          <p:spTgt spid="21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9"/>
                                        </p:tgtEl>
                                        <p:attrNameLst>
                                          <p:attrName>style.visibility</p:attrName>
                                        </p:attrNameLst>
                                      </p:cBhvr>
                                      <p:to>
                                        <p:strVal val="visible"/>
                                      </p:to>
                                    </p:set>
                                    <p:animEffect transition="in" filter="fade">
                                      <p:cBhvr>
                                        <p:cTn id="15" dur="1000"/>
                                        <p:tgtEl>
                                          <p:spTgt spid="209"/>
                                        </p:tgtEl>
                                      </p:cBhvr>
                                    </p:animEffect>
                                  </p:childTnLst>
                                </p:cTn>
                              </p:par>
                              <p:par>
                                <p:cTn id="16" presetID="10" presetClass="entr" presetSubtype="0" fill="hold" nodeType="withEffect">
                                  <p:stCondLst>
                                    <p:cond delay="0"/>
                                  </p:stCondLst>
                                  <p:childTnLst>
                                    <p:set>
                                      <p:cBhvr>
                                        <p:cTn id="17" dur="1" fill="hold">
                                          <p:stCondLst>
                                            <p:cond delay="0"/>
                                          </p:stCondLst>
                                        </p:cTn>
                                        <p:tgtEl>
                                          <p:spTgt spid="210"/>
                                        </p:tgtEl>
                                        <p:attrNameLst>
                                          <p:attrName>style.visibility</p:attrName>
                                        </p:attrNameLst>
                                      </p:cBhvr>
                                      <p:to>
                                        <p:strVal val="visible"/>
                                      </p:to>
                                    </p:set>
                                    <p:animEffect transition="in" filter="fade">
                                      <p:cBhvr>
                                        <p:cTn id="18" dur="1000"/>
                                        <p:tgtEl>
                                          <p:spTgt spid="210"/>
                                        </p:tgtEl>
                                      </p:cBhvr>
                                    </p:animEffect>
                                  </p:childTnLst>
                                </p:cTn>
                              </p:par>
                              <p:par>
                                <p:cTn id="19" presetID="10" presetClass="entr" presetSubtype="0" fill="hold" nodeType="withEffect">
                                  <p:stCondLst>
                                    <p:cond delay="0"/>
                                  </p:stCondLst>
                                  <p:childTnLst>
                                    <p:set>
                                      <p:cBhvr>
                                        <p:cTn id="20" dur="1" fill="hold">
                                          <p:stCondLst>
                                            <p:cond delay="0"/>
                                          </p:stCondLst>
                                        </p:cTn>
                                        <p:tgtEl>
                                          <p:spTgt spid="213"/>
                                        </p:tgtEl>
                                        <p:attrNameLst>
                                          <p:attrName>style.visibility</p:attrName>
                                        </p:attrNameLst>
                                      </p:cBhvr>
                                      <p:to>
                                        <p:strVal val="visible"/>
                                      </p:to>
                                    </p:set>
                                    <p:animEffect transition="in" filter="fade">
                                      <p:cBhvr>
                                        <p:cTn id="21" dur="1000"/>
                                        <p:tgtEl>
                                          <p:spTgt spid="213"/>
                                        </p:tgtEl>
                                      </p:cBhvr>
                                    </p:animEffect>
                                  </p:childTnLst>
                                </p:cTn>
                              </p:par>
                              <p:par>
                                <p:cTn id="22" presetID="10" presetClass="entr" presetSubtype="0" fill="hold" nodeType="withEffect">
                                  <p:stCondLst>
                                    <p:cond delay="0"/>
                                  </p:stCondLst>
                                  <p:childTnLst>
                                    <p:set>
                                      <p:cBhvr>
                                        <p:cTn id="23" dur="1" fill="hold">
                                          <p:stCondLst>
                                            <p:cond delay="0"/>
                                          </p:stCondLst>
                                        </p:cTn>
                                        <p:tgtEl>
                                          <p:spTgt spid="211"/>
                                        </p:tgtEl>
                                        <p:attrNameLst>
                                          <p:attrName>style.visibility</p:attrName>
                                        </p:attrNameLst>
                                      </p:cBhvr>
                                      <p:to>
                                        <p:strVal val="visible"/>
                                      </p:to>
                                    </p:set>
                                    <p:animEffect transition="in" filter="fade">
                                      <p:cBhvr>
                                        <p:cTn id="24" dur="1000"/>
                                        <p:tgtEl>
                                          <p:spTgt spid="2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20"/>
                                        </p:tgtEl>
                                        <p:attrNameLst>
                                          <p:attrName>style.visibility</p:attrName>
                                        </p:attrNameLst>
                                      </p:cBhvr>
                                      <p:to>
                                        <p:strVal val="visible"/>
                                      </p:to>
                                    </p:set>
                                    <p:animEffect transition="in" filter="fade">
                                      <p:cBhvr>
                                        <p:cTn id="29" dur="1000"/>
                                        <p:tgtEl>
                                          <p:spTgt spid="220"/>
                                        </p:tgtEl>
                                      </p:cBhvr>
                                    </p:animEffect>
                                  </p:childTnLst>
                                </p:cTn>
                              </p:par>
                              <p:par>
                                <p:cTn id="30" presetID="10" presetClass="entr" presetSubtype="0" fill="hold" nodeType="withEffect">
                                  <p:stCondLst>
                                    <p:cond delay="0"/>
                                  </p:stCondLst>
                                  <p:childTnLst>
                                    <p:set>
                                      <p:cBhvr>
                                        <p:cTn id="31" dur="1" fill="hold">
                                          <p:stCondLst>
                                            <p:cond delay="0"/>
                                          </p:stCondLst>
                                        </p:cTn>
                                        <p:tgtEl>
                                          <p:spTgt spid="221"/>
                                        </p:tgtEl>
                                        <p:attrNameLst>
                                          <p:attrName>style.visibility</p:attrName>
                                        </p:attrNameLst>
                                      </p:cBhvr>
                                      <p:to>
                                        <p:strVal val="visible"/>
                                      </p:to>
                                    </p:set>
                                    <p:animEffect transition="in" filter="fade">
                                      <p:cBhvr>
                                        <p:cTn id="32" dur="1000"/>
                                        <p:tgtEl>
                                          <p:spTgt spid="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12"/>
                                        </p:tgtEl>
                                        <p:attrNameLst>
                                          <p:attrName>style.visibility</p:attrName>
                                        </p:attrNameLst>
                                      </p:cBhvr>
                                      <p:to>
                                        <p:strVal val="visible"/>
                                      </p:to>
                                    </p:set>
                                    <p:animEffect transition="in" filter="fade">
                                      <p:cBhvr>
                                        <p:cTn id="37" dur="3000"/>
                                        <p:tgtEl>
                                          <p:spTgt spid="212"/>
                                        </p:tgtEl>
                                      </p:cBhvr>
                                    </p:animEffect>
                                  </p:childTnLst>
                                </p:cTn>
                              </p:par>
                              <p:par>
                                <p:cTn id="38" presetID="10" presetClass="entr" presetSubtype="0" fill="hold" nodeType="withEffect">
                                  <p:stCondLst>
                                    <p:cond delay="0"/>
                                  </p:stCondLst>
                                  <p:childTnLst>
                                    <p:set>
                                      <p:cBhvr>
                                        <p:cTn id="39" dur="1" fill="hold">
                                          <p:stCondLst>
                                            <p:cond delay="0"/>
                                          </p:stCondLst>
                                        </p:cTn>
                                        <p:tgtEl>
                                          <p:spTgt spid="215"/>
                                        </p:tgtEl>
                                        <p:attrNameLst>
                                          <p:attrName>style.visibility</p:attrName>
                                        </p:attrNameLst>
                                      </p:cBhvr>
                                      <p:to>
                                        <p:strVal val="visible"/>
                                      </p:to>
                                    </p:set>
                                    <p:animEffect transition="in" filter="fade">
                                      <p:cBhvr>
                                        <p:cTn id="40" dur="1000"/>
                                        <p:tgtEl>
                                          <p:spTgt spid="215"/>
                                        </p:tgtEl>
                                      </p:cBhvr>
                                    </p:animEffect>
                                  </p:childTnLst>
                                </p:cTn>
                              </p:par>
                              <p:par>
                                <p:cTn id="41" presetID="10" presetClass="entr" presetSubtype="0" fill="hold" nodeType="withEffect">
                                  <p:stCondLst>
                                    <p:cond delay="0"/>
                                  </p:stCondLst>
                                  <p:childTnLst>
                                    <p:set>
                                      <p:cBhvr>
                                        <p:cTn id="42" dur="1" fill="hold">
                                          <p:stCondLst>
                                            <p:cond delay="0"/>
                                          </p:stCondLst>
                                        </p:cTn>
                                        <p:tgtEl>
                                          <p:spTgt spid="216"/>
                                        </p:tgtEl>
                                        <p:attrNameLst>
                                          <p:attrName>style.visibility</p:attrName>
                                        </p:attrNameLst>
                                      </p:cBhvr>
                                      <p:to>
                                        <p:strVal val="visible"/>
                                      </p:to>
                                    </p:set>
                                    <p:animEffect transition="in" filter="fade">
                                      <p:cBhvr>
                                        <p:cTn id="43" dur="1000"/>
                                        <p:tgtEl>
                                          <p:spTgt spid="216"/>
                                        </p:tgtEl>
                                      </p:cBhvr>
                                    </p:animEffect>
                                  </p:childTnLst>
                                </p:cTn>
                              </p:par>
                              <p:par>
                                <p:cTn id="44" presetID="10" presetClass="entr" presetSubtype="0" fill="hold" nodeType="withEffect">
                                  <p:stCondLst>
                                    <p:cond delay="0"/>
                                  </p:stCondLst>
                                  <p:childTnLst>
                                    <p:set>
                                      <p:cBhvr>
                                        <p:cTn id="45" dur="1" fill="hold">
                                          <p:stCondLst>
                                            <p:cond delay="0"/>
                                          </p:stCondLst>
                                        </p:cTn>
                                        <p:tgtEl>
                                          <p:spTgt spid="217"/>
                                        </p:tgtEl>
                                        <p:attrNameLst>
                                          <p:attrName>style.visibility</p:attrName>
                                        </p:attrNameLst>
                                      </p:cBhvr>
                                      <p:to>
                                        <p:strVal val="visible"/>
                                      </p:to>
                                    </p:set>
                                    <p:animEffect transition="in" filter="fade">
                                      <p:cBhvr>
                                        <p:cTn id="46" dur="1000"/>
                                        <p:tgtEl>
                                          <p:spTgt spid="217"/>
                                        </p:tgtEl>
                                      </p:cBhvr>
                                    </p:animEffect>
                                  </p:childTnLst>
                                </p:cTn>
                              </p:par>
                              <p:par>
                                <p:cTn id="47" presetID="10" presetClass="entr" presetSubtype="0" fill="hold" nodeType="withEffect">
                                  <p:stCondLst>
                                    <p:cond delay="0"/>
                                  </p:stCondLst>
                                  <p:childTnLst>
                                    <p:set>
                                      <p:cBhvr>
                                        <p:cTn id="48" dur="1" fill="hold">
                                          <p:stCondLst>
                                            <p:cond delay="0"/>
                                          </p:stCondLst>
                                        </p:cTn>
                                        <p:tgtEl>
                                          <p:spTgt spid="219"/>
                                        </p:tgtEl>
                                        <p:attrNameLst>
                                          <p:attrName>style.visibility</p:attrName>
                                        </p:attrNameLst>
                                      </p:cBhvr>
                                      <p:to>
                                        <p:strVal val="visible"/>
                                      </p:to>
                                    </p:set>
                                    <p:animEffect transition="in" filter="fade">
                                      <p:cBhvr>
                                        <p:cTn id="49" dur="1000"/>
                                        <p:tgtEl>
                                          <p:spTgt spid="21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22"/>
                                        </p:tgtEl>
                                        <p:attrNameLst>
                                          <p:attrName>style.visibility</p:attrName>
                                        </p:attrNameLst>
                                      </p:cBhvr>
                                      <p:to>
                                        <p:strVal val="visible"/>
                                      </p:to>
                                    </p:set>
                                    <p:animEffect transition="in" filter="fade">
                                      <p:cBhvr>
                                        <p:cTn id="54" dur="1000"/>
                                        <p:tgtEl>
                                          <p:spTgt spid="222"/>
                                        </p:tgtEl>
                                      </p:cBhvr>
                                    </p:animEffect>
                                  </p:childTnLst>
                                </p:cTn>
                              </p:par>
                              <p:par>
                                <p:cTn id="55" presetID="10" presetClass="entr" presetSubtype="0" fill="hold" nodeType="withEffect">
                                  <p:stCondLst>
                                    <p:cond delay="0"/>
                                  </p:stCondLst>
                                  <p:childTnLst>
                                    <p:set>
                                      <p:cBhvr>
                                        <p:cTn id="56" dur="1" fill="hold">
                                          <p:stCondLst>
                                            <p:cond delay="0"/>
                                          </p:stCondLst>
                                        </p:cTn>
                                        <p:tgtEl>
                                          <p:spTgt spid="223"/>
                                        </p:tgtEl>
                                        <p:attrNameLst>
                                          <p:attrName>style.visibility</p:attrName>
                                        </p:attrNameLst>
                                      </p:cBhvr>
                                      <p:to>
                                        <p:strVal val="visible"/>
                                      </p:to>
                                    </p:set>
                                    <p:animEffect transition="in" filter="fade">
                                      <p:cBhvr>
                                        <p:cTn id="57" dur="1000"/>
                                        <p:tgtEl>
                                          <p:spTgt spid="2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1145</TotalTime>
  <Words>5530</Words>
  <Application>Microsoft Office PowerPoint</Application>
  <PresentationFormat>全屏显示(16:9)</PresentationFormat>
  <Paragraphs>752</Paragraphs>
  <Slides>30</Slides>
  <Notes>30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Arial</vt:lpstr>
      <vt:lpstr>Caveat</vt:lpstr>
      <vt:lpstr>Ubuntu Light</vt:lpstr>
      <vt:lpstr>Calibri</vt:lpstr>
      <vt:lpstr>Avenir</vt:lpstr>
      <vt:lpstr>Courier New</vt:lpstr>
      <vt:lpstr>Trebuchet MS</vt:lpstr>
      <vt:lpstr>Consolas</vt:lpstr>
      <vt:lpstr>Helvetica Neue</vt:lpstr>
      <vt:lpstr>Simple Light</vt:lpstr>
      <vt:lpstr>Hudi: Unifying  Storage &amp; Serving  For  Batch &amp; Near-real-time Analytics</vt:lpstr>
      <vt:lpstr>Agenda</vt:lpstr>
      <vt:lpstr>Our trip history</vt:lpstr>
      <vt:lpstr>Data @ Uber</vt:lpstr>
      <vt:lpstr>Analytics Architecture</vt:lpstr>
      <vt:lpstr>Doing more with the data lake</vt:lpstr>
      <vt:lpstr>PowerPoint 演示文稿</vt:lpstr>
      <vt:lpstr>Hudi Based Architecture</vt:lpstr>
      <vt:lpstr>PowerPoint 演示文稿</vt:lpstr>
      <vt:lpstr>PowerPoint 演示文稿</vt:lpstr>
      <vt:lpstr>PowerPoint 演示文稿</vt:lpstr>
      <vt:lpstr>PowerPoint 演示文稿</vt:lpstr>
      <vt:lpstr>Copy On Write Internals</vt:lpstr>
      <vt:lpstr>Problem summary Different categories of problems</vt:lpstr>
      <vt:lpstr>PowerPoint 演示文稿</vt:lpstr>
      <vt:lpstr>PowerPoint 演示文稿</vt:lpstr>
      <vt:lpstr>Merge On Read Internals</vt:lpstr>
      <vt:lpstr>PowerPoint 演示文稿</vt:lpstr>
      <vt:lpstr>Need for Async Compaction ?                        ^ Keeping ingestion fast</vt:lpstr>
      <vt:lpstr>Async Compaction Internals</vt:lpstr>
      <vt:lpstr>PowerPoint 演示文稿</vt:lpstr>
      <vt:lpstr>PowerPoint 演示文稿</vt:lpstr>
      <vt:lpstr>PowerPoint 演示文稿</vt:lpstr>
      <vt:lpstr>PowerPoint 演示文稿</vt:lpstr>
      <vt:lpstr>PowerPoint 演示文稿</vt:lpstr>
      <vt:lpstr>Incremental Pipelines (ETL) and Dashboarding Incremental processing</vt:lpstr>
      <vt:lpstr>Comparison  </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Hudi: Unifying  Storage &amp; Serving  For  Batch &amp; Near-real-time Analytics</dc:title>
  <dc:creator>Administrator</dc:creator>
  <cp:lastModifiedBy>Windows 用户</cp:lastModifiedBy>
  <cp:revision>7</cp:revision>
  <dcterms:modified xsi:type="dcterms:W3CDTF">2019-04-23T08:25:33Z</dcterms:modified>
</cp:coreProperties>
</file>